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9" r:id="rId3"/>
    <p:sldId id="257" r:id="rId4"/>
    <p:sldId id="264" r:id="rId5"/>
    <p:sldId id="258" r:id="rId6"/>
    <p:sldId id="260" r:id="rId7"/>
    <p:sldId id="268" r:id="rId8"/>
    <p:sldId id="269" r:id="rId9"/>
    <p:sldId id="267" r:id="rId10"/>
    <p:sldId id="261" r:id="rId11"/>
    <p:sldId id="270" r:id="rId12"/>
    <p:sldId id="262" r:id="rId13"/>
    <p:sldId id="271" r:id="rId14"/>
    <p:sldId id="272" r:id="rId15"/>
    <p:sldId id="273" r:id="rId16"/>
    <p:sldId id="274" r:id="rId17"/>
    <p:sldId id="275" r:id="rId18"/>
    <p:sldId id="263" r:id="rId19"/>
    <p:sldId id="276" r:id="rId20"/>
    <p:sldId id="277"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2494D-77C6-4819-968C-29854FE1169B}" v="41" dt="2022-10-03T12:59:13.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5113C5-752A-8812-63E9-7F5A82E178A8}"/>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609FB6B7-1DBC-B6DB-7846-13F40AC0B6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C53AE0EB-8764-9233-C3B7-DB52BCCC17B5}"/>
              </a:ext>
            </a:extLst>
          </p:cNvPr>
          <p:cNvSpPr>
            <a:spLocks noGrp="1"/>
          </p:cNvSpPr>
          <p:nvPr>
            <p:ph type="dt" sz="half" idx="10"/>
          </p:nvPr>
        </p:nvSpPr>
        <p:spPr/>
        <p:txBody>
          <a:bodyPr/>
          <a:lstStyle/>
          <a:p>
            <a:fld id="{CA5109AA-E6BB-42DD-AC77-C9A634468D54}" type="datetimeFigureOut">
              <a:rPr lang="uk-UA" smtClean="0"/>
              <a:t>12.10.2022</a:t>
            </a:fld>
            <a:endParaRPr lang="uk-UA"/>
          </a:p>
        </p:txBody>
      </p:sp>
      <p:sp>
        <p:nvSpPr>
          <p:cNvPr id="5" name="Місце для нижнього колонтитула 4">
            <a:extLst>
              <a:ext uri="{FF2B5EF4-FFF2-40B4-BE49-F238E27FC236}">
                <a16:creationId xmlns:a16="http://schemas.microsoft.com/office/drawing/2014/main" id="{4C594EFE-5F0F-7C12-30F3-324E595404C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ABEE3F4-E7D2-EF46-EC34-9BDACC17F962}"/>
              </a:ext>
            </a:extLst>
          </p:cNvPr>
          <p:cNvSpPr>
            <a:spLocks noGrp="1"/>
          </p:cNvSpPr>
          <p:nvPr>
            <p:ph type="sldNum" sz="quarter" idx="12"/>
          </p:nvPr>
        </p:nvSpPr>
        <p:spPr/>
        <p:txBody>
          <a:bodyPr/>
          <a:lstStyle/>
          <a:p>
            <a:fld id="{9AB51A5E-43A1-47D7-8508-8B351F814BA2}" type="slidenum">
              <a:rPr lang="uk-UA" smtClean="0"/>
              <a:t>‹№›</a:t>
            </a:fld>
            <a:endParaRPr lang="uk-UA"/>
          </a:p>
        </p:txBody>
      </p:sp>
    </p:spTree>
    <p:extLst>
      <p:ext uri="{BB962C8B-B14F-4D97-AF65-F5344CB8AC3E}">
        <p14:creationId xmlns:p14="http://schemas.microsoft.com/office/powerpoint/2010/main" val="41446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C5AA8-5D86-8823-EAA0-D630E50F7F2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CD1D4C4B-D069-B786-AC9C-7D01BC78C7A8}"/>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1DE16DD-0F0C-172C-4AA1-2B44CBFF1BAE}"/>
              </a:ext>
            </a:extLst>
          </p:cNvPr>
          <p:cNvSpPr>
            <a:spLocks noGrp="1"/>
          </p:cNvSpPr>
          <p:nvPr>
            <p:ph type="dt" sz="half" idx="10"/>
          </p:nvPr>
        </p:nvSpPr>
        <p:spPr/>
        <p:txBody>
          <a:bodyPr/>
          <a:lstStyle/>
          <a:p>
            <a:fld id="{CA5109AA-E6BB-42DD-AC77-C9A634468D54}" type="datetimeFigureOut">
              <a:rPr lang="uk-UA" smtClean="0"/>
              <a:t>12.10.2022</a:t>
            </a:fld>
            <a:endParaRPr lang="uk-UA"/>
          </a:p>
        </p:txBody>
      </p:sp>
      <p:sp>
        <p:nvSpPr>
          <p:cNvPr id="5" name="Місце для нижнього колонтитула 4">
            <a:extLst>
              <a:ext uri="{FF2B5EF4-FFF2-40B4-BE49-F238E27FC236}">
                <a16:creationId xmlns:a16="http://schemas.microsoft.com/office/drawing/2014/main" id="{630810B1-F286-2A30-B6A2-6F669939EA5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21B4338-582D-8C80-EBF2-9494DE2690F4}"/>
              </a:ext>
            </a:extLst>
          </p:cNvPr>
          <p:cNvSpPr>
            <a:spLocks noGrp="1"/>
          </p:cNvSpPr>
          <p:nvPr>
            <p:ph type="sldNum" sz="quarter" idx="12"/>
          </p:nvPr>
        </p:nvSpPr>
        <p:spPr/>
        <p:txBody>
          <a:bodyPr/>
          <a:lstStyle/>
          <a:p>
            <a:fld id="{9AB51A5E-43A1-47D7-8508-8B351F814BA2}" type="slidenum">
              <a:rPr lang="uk-UA" smtClean="0"/>
              <a:t>‹№›</a:t>
            </a:fld>
            <a:endParaRPr lang="uk-UA"/>
          </a:p>
        </p:txBody>
      </p:sp>
    </p:spTree>
    <p:extLst>
      <p:ext uri="{BB962C8B-B14F-4D97-AF65-F5344CB8AC3E}">
        <p14:creationId xmlns:p14="http://schemas.microsoft.com/office/powerpoint/2010/main" val="370140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9B4321F5-6965-4AD4-A2AF-E471ECF410D1}"/>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4FFC6EB4-DEAA-CD7E-D91A-5A1633A94784}"/>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2902950-93F2-1309-881F-E2EAF56C8ADA}"/>
              </a:ext>
            </a:extLst>
          </p:cNvPr>
          <p:cNvSpPr>
            <a:spLocks noGrp="1"/>
          </p:cNvSpPr>
          <p:nvPr>
            <p:ph type="dt" sz="half" idx="10"/>
          </p:nvPr>
        </p:nvSpPr>
        <p:spPr/>
        <p:txBody>
          <a:bodyPr/>
          <a:lstStyle/>
          <a:p>
            <a:fld id="{CA5109AA-E6BB-42DD-AC77-C9A634468D54}" type="datetimeFigureOut">
              <a:rPr lang="uk-UA" smtClean="0"/>
              <a:t>12.10.2022</a:t>
            </a:fld>
            <a:endParaRPr lang="uk-UA"/>
          </a:p>
        </p:txBody>
      </p:sp>
      <p:sp>
        <p:nvSpPr>
          <p:cNvPr id="5" name="Місце для нижнього колонтитула 4">
            <a:extLst>
              <a:ext uri="{FF2B5EF4-FFF2-40B4-BE49-F238E27FC236}">
                <a16:creationId xmlns:a16="http://schemas.microsoft.com/office/drawing/2014/main" id="{0ACE9F68-18DF-836C-8B2B-40B4407D2FD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7C992B4-7C00-B31A-810F-BCA8AAA58E9E}"/>
              </a:ext>
            </a:extLst>
          </p:cNvPr>
          <p:cNvSpPr>
            <a:spLocks noGrp="1"/>
          </p:cNvSpPr>
          <p:nvPr>
            <p:ph type="sldNum" sz="quarter" idx="12"/>
          </p:nvPr>
        </p:nvSpPr>
        <p:spPr/>
        <p:txBody>
          <a:bodyPr/>
          <a:lstStyle/>
          <a:p>
            <a:fld id="{9AB51A5E-43A1-47D7-8508-8B351F814BA2}" type="slidenum">
              <a:rPr lang="uk-UA" smtClean="0"/>
              <a:t>‹№›</a:t>
            </a:fld>
            <a:endParaRPr lang="uk-UA"/>
          </a:p>
        </p:txBody>
      </p:sp>
    </p:spTree>
    <p:extLst>
      <p:ext uri="{BB962C8B-B14F-4D97-AF65-F5344CB8AC3E}">
        <p14:creationId xmlns:p14="http://schemas.microsoft.com/office/powerpoint/2010/main" val="217673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AC6613-FE46-B927-3870-833E65EC406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64EE81BD-9711-56EF-4ACB-47DF23882058}"/>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B53319D-F25B-51AD-5E50-E57422DEF975}"/>
              </a:ext>
            </a:extLst>
          </p:cNvPr>
          <p:cNvSpPr>
            <a:spLocks noGrp="1"/>
          </p:cNvSpPr>
          <p:nvPr>
            <p:ph type="dt" sz="half" idx="10"/>
          </p:nvPr>
        </p:nvSpPr>
        <p:spPr/>
        <p:txBody>
          <a:bodyPr/>
          <a:lstStyle/>
          <a:p>
            <a:fld id="{CA5109AA-E6BB-42DD-AC77-C9A634468D54}" type="datetimeFigureOut">
              <a:rPr lang="uk-UA" smtClean="0"/>
              <a:t>12.10.2022</a:t>
            </a:fld>
            <a:endParaRPr lang="uk-UA"/>
          </a:p>
        </p:txBody>
      </p:sp>
      <p:sp>
        <p:nvSpPr>
          <p:cNvPr id="5" name="Місце для нижнього колонтитула 4">
            <a:extLst>
              <a:ext uri="{FF2B5EF4-FFF2-40B4-BE49-F238E27FC236}">
                <a16:creationId xmlns:a16="http://schemas.microsoft.com/office/drawing/2014/main" id="{26F5462D-EDE0-E733-9E06-0C0F4688121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7F4C0E9-7764-AE2A-6565-EC94FCB05C33}"/>
              </a:ext>
            </a:extLst>
          </p:cNvPr>
          <p:cNvSpPr>
            <a:spLocks noGrp="1"/>
          </p:cNvSpPr>
          <p:nvPr>
            <p:ph type="sldNum" sz="quarter" idx="12"/>
          </p:nvPr>
        </p:nvSpPr>
        <p:spPr/>
        <p:txBody>
          <a:bodyPr/>
          <a:lstStyle/>
          <a:p>
            <a:fld id="{9AB51A5E-43A1-47D7-8508-8B351F814BA2}" type="slidenum">
              <a:rPr lang="uk-UA" smtClean="0"/>
              <a:t>‹№›</a:t>
            </a:fld>
            <a:endParaRPr lang="uk-UA"/>
          </a:p>
        </p:txBody>
      </p:sp>
    </p:spTree>
    <p:extLst>
      <p:ext uri="{BB962C8B-B14F-4D97-AF65-F5344CB8AC3E}">
        <p14:creationId xmlns:p14="http://schemas.microsoft.com/office/powerpoint/2010/main" val="187900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6DDA84-FDB0-5C45-4C29-9A0BC2984679}"/>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1F4E0D65-AE72-6DB0-19FB-616FB8F2A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5DE3809E-2920-89E5-DC32-C91F30B2968B}"/>
              </a:ext>
            </a:extLst>
          </p:cNvPr>
          <p:cNvSpPr>
            <a:spLocks noGrp="1"/>
          </p:cNvSpPr>
          <p:nvPr>
            <p:ph type="dt" sz="half" idx="10"/>
          </p:nvPr>
        </p:nvSpPr>
        <p:spPr/>
        <p:txBody>
          <a:bodyPr/>
          <a:lstStyle/>
          <a:p>
            <a:fld id="{CA5109AA-E6BB-42DD-AC77-C9A634468D54}" type="datetimeFigureOut">
              <a:rPr lang="uk-UA" smtClean="0"/>
              <a:t>12.10.2022</a:t>
            </a:fld>
            <a:endParaRPr lang="uk-UA"/>
          </a:p>
        </p:txBody>
      </p:sp>
      <p:sp>
        <p:nvSpPr>
          <p:cNvPr id="5" name="Місце для нижнього колонтитула 4">
            <a:extLst>
              <a:ext uri="{FF2B5EF4-FFF2-40B4-BE49-F238E27FC236}">
                <a16:creationId xmlns:a16="http://schemas.microsoft.com/office/drawing/2014/main" id="{76CC51F1-E9BE-E327-4738-107567ED336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5C05FDB-2D01-3D0E-BDED-B5CAFD9FC75A}"/>
              </a:ext>
            </a:extLst>
          </p:cNvPr>
          <p:cNvSpPr>
            <a:spLocks noGrp="1"/>
          </p:cNvSpPr>
          <p:nvPr>
            <p:ph type="sldNum" sz="quarter" idx="12"/>
          </p:nvPr>
        </p:nvSpPr>
        <p:spPr/>
        <p:txBody>
          <a:bodyPr/>
          <a:lstStyle/>
          <a:p>
            <a:fld id="{9AB51A5E-43A1-47D7-8508-8B351F814BA2}" type="slidenum">
              <a:rPr lang="uk-UA" smtClean="0"/>
              <a:t>‹№›</a:t>
            </a:fld>
            <a:endParaRPr lang="uk-UA"/>
          </a:p>
        </p:txBody>
      </p:sp>
    </p:spTree>
    <p:extLst>
      <p:ext uri="{BB962C8B-B14F-4D97-AF65-F5344CB8AC3E}">
        <p14:creationId xmlns:p14="http://schemas.microsoft.com/office/powerpoint/2010/main" val="172293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B63683-F968-B734-5857-FF2F433DB7A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A1A708E-9729-FBF6-28FC-E0A738C48F8A}"/>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8C061827-D6FA-D791-9E03-74B6CE02450F}"/>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1BF0786D-2BC6-0169-7F25-F074589915D4}"/>
              </a:ext>
            </a:extLst>
          </p:cNvPr>
          <p:cNvSpPr>
            <a:spLocks noGrp="1"/>
          </p:cNvSpPr>
          <p:nvPr>
            <p:ph type="dt" sz="half" idx="10"/>
          </p:nvPr>
        </p:nvSpPr>
        <p:spPr/>
        <p:txBody>
          <a:bodyPr/>
          <a:lstStyle/>
          <a:p>
            <a:fld id="{CA5109AA-E6BB-42DD-AC77-C9A634468D54}" type="datetimeFigureOut">
              <a:rPr lang="uk-UA" smtClean="0"/>
              <a:t>12.10.2022</a:t>
            </a:fld>
            <a:endParaRPr lang="uk-UA"/>
          </a:p>
        </p:txBody>
      </p:sp>
      <p:sp>
        <p:nvSpPr>
          <p:cNvPr id="6" name="Місце для нижнього колонтитула 5">
            <a:extLst>
              <a:ext uri="{FF2B5EF4-FFF2-40B4-BE49-F238E27FC236}">
                <a16:creationId xmlns:a16="http://schemas.microsoft.com/office/drawing/2014/main" id="{B24D74C2-1166-19D4-1E11-8C0074C9B8ED}"/>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8EBF6DA7-88CA-E991-E5FC-12385FEABAC4}"/>
              </a:ext>
            </a:extLst>
          </p:cNvPr>
          <p:cNvSpPr>
            <a:spLocks noGrp="1"/>
          </p:cNvSpPr>
          <p:nvPr>
            <p:ph type="sldNum" sz="quarter" idx="12"/>
          </p:nvPr>
        </p:nvSpPr>
        <p:spPr/>
        <p:txBody>
          <a:bodyPr/>
          <a:lstStyle/>
          <a:p>
            <a:fld id="{9AB51A5E-43A1-47D7-8508-8B351F814BA2}" type="slidenum">
              <a:rPr lang="uk-UA" smtClean="0"/>
              <a:t>‹№›</a:t>
            </a:fld>
            <a:endParaRPr lang="uk-UA"/>
          </a:p>
        </p:txBody>
      </p:sp>
    </p:spTree>
    <p:extLst>
      <p:ext uri="{BB962C8B-B14F-4D97-AF65-F5344CB8AC3E}">
        <p14:creationId xmlns:p14="http://schemas.microsoft.com/office/powerpoint/2010/main" val="344426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7D106A-4569-2220-936C-5FFE66DE1C84}"/>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81AAF87-E2BE-8110-42CC-F0F0BDD100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78E83A51-0603-21BF-6308-8DE9E18B0FAD}"/>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9A2D9E95-BD63-5BEF-5EF9-2552ADFBD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2B1DEC9-236F-5984-9964-F98067EF983E}"/>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6BB72FC8-F2F4-7E11-4DCE-E614B1675F85}"/>
              </a:ext>
            </a:extLst>
          </p:cNvPr>
          <p:cNvSpPr>
            <a:spLocks noGrp="1"/>
          </p:cNvSpPr>
          <p:nvPr>
            <p:ph type="dt" sz="half" idx="10"/>
          </p:nvPr>
        </p:nvSpPr>
        <p:spPr/>
        <p:txBody>
          <a:bodyPr/>
          <a:lstStyle/>
          <a:p>
            <a:fld id="{CA5109AA-E6BB-42DD-AC77-C9A634468D54}" type="datetimeFigureOut">
              <a:rPr lang="uk-UA" smtClean="0"/>
              <a:t>12.10.2022</a:t>
            </a:fld>
            <a:endParaRPr lang="uk-UA"/>
          </a:p>
        </p:txBody>
      </p:sp>
      <p:sp>
        <p:nvSpPr>
          <p:cNvPr id="8" name="Місце для нижнього колонтитула 7">
            <a:extLst>
              <a:ext uri="{FF2B5EF4-FFF2-40B4-BE49-F238E27FC236}">
                <a16:creationId xmlns:a16="http://schemas.microsoft.com/office/drawing/2014/main" id="{CE06963A-8C8A-9D32-D478-F79A4A927AC9}"/>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524B477E-383C-6210-5839-2088076130F7}"/>
              </a:ext>
            </a:extLst>
          </p:cNvPr>
          <p:cNvSpPr>
            <a:spLocks noGrp="1"/>
          </p:cNvSpPr>
          <p:nvPr>
            <p:ph type="sldNum" sz="quarter" idx="12"/>
          </p:nvPr>
        </p:nvSpPr>
        <p:spPr/>
        <p:txBody>
          <a:bodyPr/>
          <a:lstStyle/>
          <a:p>
            <a:fld id="{9AB51A5E-43A1-47D7-8508-8B351F814BA2}" type="slidenum">
              <a:rPr lang="uk-UA" smtClean="0"/>
              <a:t>‹№›</a:t>
            </a:fld>
            <a:endParaRPr lang="uk-UA"/>
          </a:p>
        </p:txBody>
      </p:sp>
    </p:spTree>
    <p:extLst>
      <p:ext uri="{BB962C8B-B14F-4D97-AF65-F5344CB8AC3E}">
        <p14:creationId xmlns:p14="http://schemas.microsoft.com/office/powerpoint/2010/main" val="292010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8026E-5570-7E91-366D-543EAC0468F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670D30F9-D32D-A422-620A-D73E5AAB33E8}"/>
              </a:ext>
            </a:extLst>
          </p:cNvPr>
          <p:cNvSpPr>
            <a:spLocks noGrp="1"/>
          </p:cNvSpPr>
          <p:nvPr>
            <p:ph type="dt" sz="half" idx="10"/>
          </p:nvPr>
        </p:nvSpPr>
        <p:spPr/>
        <p:txBody>
          <a:bodyPr/>
          <a:lstStyle/>
          <a:p>
            <a:fld id="{CA5109AA-E6BB-42DD-AC77-C9A634468D54}" type="datetimeFigureOut">
              <a:rPr lang="uk-UA" smtClean="0"/>
              <a:t>12.10.2022</a:t>
            </a:fld>
            <a:endParaRPr lang="uk-UA"/>
          </a:p>
        </p:txBody>
      </p:sp>
      <p:sp>
        <p:nvSpPr>
          <p:cNvPr id="4" name="Місце для нижнього колонтитула 3">
            <a:extLst>
              <a:ext uri="{FF2B5EF4-FFF2-40B4-BE49-F238E27FC236}">
                <a16:creationId xmlns:a16="http://schemas.microsoft.com/office/drawing/2014/main" id="{D0E2990E-2908-ABCC-200A-3DE92D2D76DB}"/>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E76F8CEB-6F81-F6E4-B95F-FA65ECE835C3}"/>
              </a:ext>
            </a:extLst>
          </p:cNvPr>
          <p:cNvSpPr>
            <a:spLocks noGrp="1"/>
          </p:cNvSpPr>
          <p:nvPr>
            <p:ph type="sldNum" sz="quarter" idx="12"/>
          </p:nvPr>
        </p:nvSpPr>
        <p:spPr/>
        <p:txBody>
          <a:bodyPr/>
          <a:lstStyle/>
          <a:p>
            <a:fld id="{9AB51A5E-43A1-47D7-8508-8B351F814BA2}" type="slidenum">
              <a:rPr lang="uk-UA" smtClean="0"/>
              <a:t>‹№›</a:t>
            </a:fld>
            <a:endParaRPr lang="uk-UA"/>
          </a:p>
        </p:txBody>
      </p:sp>
    </p:spTree>
    <p:extLst>
      <p:ext uri="{BB962C8B-B14F-4D97-AF65-F5344CB8AC3E}">
        <p14:creationId xmlns:p14="http://schemas.microsoft.com/office/powerpoint/2010/main" val="207020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2612C9C8-5C88-7248-E9A2-8C7CA7F0EFAB}"/>
              </a:ext>
            </a:extLst>
          </p:cNvPr>
          <p:cNvSpPr>
            <a:spLocks noGrp="1"/>
          </p:cNvSpPr>
          <p:nvPr>
            <p:ph type="dt" sz="half" idx="10"/>
          </p:nvPr>
        </p:nvSpPr>
        <p:spPr/>
        <p:txBody>
          <a:bodyPr/>
          <a:lstStyle/>
          <a:p>
            <a:fld id="{CA5109AA-E6BB-42DD-AC77-C9A634468D54}" type="datetimeFigureOut">
              <a:rPr lang="uk-UA" smtClean="0"/>
              <a:t>12.10.2022</a:t>
            </a:fld>
            <a:endParaRPr lang="uk-UA"/>
          </a:p>
        </p:txBody>
      </p:sp>
      <p:sp>
        <p:nvSpPr>
          <p:cNvPr id="3" name="Місце для нижнього колонтитула 2">
            <a:extLst>
              <a:ext uri="{FF2B5EF4-FFF2-40B4-BE49-F238E27FC236}">
                <a16:creationId xmlns:a16="http://schemas.microsoft.com/office/drawing/2014/main" id="{DD48337F-073C-EE09-8D52-1A56108FC5CE}"/>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F12872BF-2B6B-C8ED-C2E0-7135FA94D307}"/>
              </a:ext>
            </a:extLst>
          </p:cNvPr>
          <p:cNvSpPr>
            <a:spLocks noGrp="1"/>
          </p:cNvSpPr>
          <p:nvPr>
            <p:ph type="sldNum" sz="quarter" idx="12"/>
          </p:nvPr>
        </p:nvSpPr>
        <p:spPr/>
        <p:txBody>
          <a:bodyPr/>
          <a:lstStyle/>
          <a:p>
            <a:fld id="{9AB51A5E-43A1-47D7-8508-8B351F814BA2}" type="slidenum">
              <a:rPr lang="uk-UA" smtClean="0"/>
              <a:t>‹№›</a:t>
            </a:fld>
            <a:endParaRPr lang="uk-UA"/>
          </a:p>
        </p:txBody>
      </p:sp>
    </p:spTree>
    <p:extLst>
      <p:ext uri="{BB962C8B-B14F-4D97-AF65-F5344CB8AC3E}">
        <p14:creationId xmlns:p14="http://schemas.microsoft.com/office/powerpoint/2010/main" val="54747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E76637-CFC6-7ED2-64A0-89B1BBD33AF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3DC2CB3-2083-4CB2-AAE8-DBFDA36DE6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BF77F404-826C-981C-9449-334D05501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39C50974-4AA6-C983-799C-0DCEA639AC61}"/>
              </a:ext>
            </a:extLst>
          </p:cNvPr>
          <p:cNvSpPr>
            <a:spLocks noGrp="1"/>
          </p:cNvSpPr>
          <p:nvPr>
            <p:ph type="dt" sz="half" idx="10"/>
          </p:nvPr>
        </p:nvSpPr>
        <p:spPr/>
        <p:txBody>
          <a:bodyPr/>
          <a:lstStyle/>
          <a:p>
            <a:fld id="{CA5109AA-E6BB-42DD-AC77-C9A634468D54}" type="datetimeFigureOut">
              <a:rPr lang="uk-UA" smtClean="0"/>
              <a:t>12.10.2022</a:t>
            </a:fld>
            <a:endParaRPr lang="uk-UA"/>
          </a:p>
        </p:txBody>
      </p:sp>
      <p:sp>
        <p:nvSpPr>
          <p:cNvPr id="6" name="Місце для нижнього колонтитула 5">
            <a:extLst>
              <a:ext uri="{FF2B5EF4-FFF2-40B4-BE49-F238E27FC236}">
                <a16:creationId xmlns:a16="http://schemas.microsoft.com/office/drawing/2014/main" id="{826F35E9-73BA-9964-0FDD-45084DFB03D0}"/>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85269B73-A861-BF33-7CDB-510AA3E3525F}"/>
              </a:ext>
            </a:extLst>
          </p:cNvPr>
          <p:cNvSpPr>
            <a:spLocks noGrp="1"/>
          </p:cNvSpPr>
          <p:nvPr>
            <p:ph type="sldNum" sz="quarter" idx="12"/>
          </p:nvPr>
        </p:nvSpPr>
        <p:spPr/>
        <p:txBody>
          <a:bodyPr/>
          <a:lstStyle/>
          <a:p>
            <a:fld id="{9AB51A5E-43A1-47D7-8508-8B351F814BA2}" type="slidenum">
              <a:rPr lang="uk-UA" smtClean="0"/>
              <a:t>‹№›</a:t>
            </a:fld>
            <a:endParaRPr lang="uk-UA"/>
          </a:p>
        </p:txBody>
      </p:sp>
    </p:spTree>
    <p:extLst>
      <p:ext uri="{BB962C8B-B14F-4D97-AF65-F5344CB8AC3E}">
        <p14:creationId xmlns:p14="http://schemas.microsoft.com/office/powerpoint/2010/main" val="354105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5C347F-7B11-5AB5-9C97-6515548D5C4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02CF5B5E-4B44-DE2C-21F2-8C4FFDD2A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C95756A9-BADA-3FD6-CE37-276EA3BA2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B4B277D6-A308-0D8B-6954-EBEC2CCE2A01}"/>
              </a:ext>
            </a:extLst>
          </p:cNvPr>
          <p:cNvSpPr>
            <a:spLocks noGrp="1"/>
          </p:cNvSpPr>
          <p:nvPr>
            <p:ph type="dt" sz="half" idx="10"/>
          </p:nvPr>
        </p:nvSpPr>
        <p:spPr/>
        <p:txBody>
          <a:bodyPr/>
          <a:lstStyle/>
          <a:p>
            <a:fld id="{CA5109AA-E6BB-42DD-AC77-C9A634468D54}" type="datetimeFigureOut">
              <a:rPr lang="uk-UA" smtClean="0"/>
              <a:t>12.10.2022</a:t>
            </a:fld>
            <a:endParaRPr lang="uk-UA"/>
          </a:p>
        </p:txBody>
      </p:sp>
      <p:sp>
        <p:nvSpPr>
          <p:cNvPr id="6" name="Місце для нижнього колонтитула 5">
            <a:extLst>
              <a:ext uri="{FF2B5EF4-FFF2-40B4-BE49-F238E27FC236}">
                <a16:creationId xmlns:a16="http://schemas.microsoft.com/office/drawing/2014/main" id="{66C7EF05-80D6-9A2F-BDA7-CA8D745896B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4AEFA09-65C0-1431-2BFD-9468C4E6DE4A}"/>
              </a:ext>
            </a:extLst>
          </p:cNvPr>
          <p:cNvSpPr>
            <a:spLocks noGrp="1"/>
          </p:cNvSpPr>
          <p:nvPr>
            <p:ph type="sldNum" sz="quarter" idx="12"/>
          </p:nvPr>
        </p:nvSpPr>
        <p:spPr/>
        <p:txBody>
          <a:bodyPr/>
          <a:lstStyle/>
          <a:p>
            <a:fld id="{9AB51A5E-43A1-47D7-8508-8B351F814BA2}" type="slidenum">
              <a:rPr lang="uk-UA" smtClean="0"/>
              <a:t>‹№›</a:t>
            </a:fld>
            <a:endParaRPr lang="uk-UA"/>
          </a:p>
        </p:txBody>
      </p:sp>
    </p:spTree>
    <p:extLst>
      <p:ext uri="{BB962C8B-B14F-4D97-AF65-F5344CB8AC3E}">
        <p14:creationId xmlns:p14="http://schemas.microsoft.com/office/powerpoint/2010/main" val="413953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F024B5CA-82E6-18BF-5C43-BDB23EDDDC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60636D7E-0A0F-4F6A-A9DB-790F460E6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3F7CDB5-75CC-D361-083B-87F20101B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109AA-E6BB-42DD-AC77-C9A634468D54}" type="datetimeFigureOut">
              <a:rPr lang="uk-UA" smtClean="0"/>
              <a:t>12.10.2022</a:t>
            </a:fld>
            <a:endParaRPr lang="uk-UA"/>
          </a:p>
        </p:txBody>
      </p:sp>
      <p:sp>
        <p:nvSpPr>
          <p:cNvPr id="5" name="Місце для нижнього колонтитула 4">
            <a:extLst>
              <a:ext uri="{FF2B5EF4-FFF2-40B4-BE49-F238E27FC236}">
                <a16:creationId xmlns:a16="http://schemas.microsoft.com/office/drawing/2014/main" id="{04EE5E55-EF69-EAE3-412F-2E8D6DF3B6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7CF78FFD-332D-D93F-D41B-CBD15A018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51A5E-43A1-47D7-8508-8B351F814BA2}" type="slidenum">
              <a:rPr lang="uk-UA" smtClean="0"/>
              <a:t>‹№›</a:t>
            </a:fld>
            <a:endParaRPr lang="uk-UA"/>
          </a:p>
        </p:txBody>
      </p:sp>
    </p:spTree>
    <p:extLst>
      <p:ext uri="{BB962C8B-B14F-4D97-AF65-F5344CB8AC3E}">
        <p14:creationId xmlns:p14="http://schemas.microsoft.com/office/powerpoint/2010/main" val="2795675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zakon.rada.gov.ua/laws/show/2389-20#n34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zakon.rada.gov.ua/laws/show/2354-19"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epl.org.ua/human-posts/postatejnyj-komentar-do-zakonu-ukrayiny-pro-strategichnu-ekologichnu-otsinku-2/" TargetMode="External"/><Relationship Id="rId4" Type="http://schemas.openxmlformats.org/officeDocument/2006/relationships/hyperlink" Target="https://mepr.gov.ua/files/docs/nakazy/2018/nakaz_296.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B20EA0-2C20-FBD1-0C45-58DD1B35D1B7}"/>
              </a:ext>
            </a:extLst>
          </p:cNvPr>
          <p:cNvSpPr>
            <a:spLocks noGrp="1"/>
          </p:cNvSpPr>
          <p:nvPr>
            <p:ph type="ctrTitle"/>
          </p:nvPr>
        </p:nvSpPr>
        <p:spPr>
          <a:xfrm>
            <a:off x="838200" y="702918"/>
            <a:ext cx="10691191" cy="1828247"/>
          </a:xfrm>
        </p:spPr>
        <p:txBody>
          <a:bodyPr anchor="ctr">
            <a:normAutofit/>
          </a:bodyPr>
          <a:lstStyle/>
          <a:p>
            <a:r>
              <a:rPr lang="uk-UA" sz="3600" b="1" dirty="0">
                <a:effectLst/>
                <a:latin typeface="Arial" panose="020B0604020202020204" pitchFamily="34" charset="0"/>
                <a:ea typeface="Calibri" panose="020F0502020204030204" pitchFamily="34" charset="0"/>
                <a:cs typeface="Arial" panose="020B0604020202020204" pitchFamily="34" charset="0"/>
              </a:rPr>
              <a:t>Основи проведення оцінки впливу на довкілля та екологічної  сертифікації у сфері виробництва будівельних матеріалів</a:t>
            </a:r>
            <a:endParaRPr lang="uk-UA" sz="3600" b="1" dirty="0">
              <a:latin typeface="Arial" panose="020B0604020202020204" pitchFamily="34" charset="0"/>
              <a:cs typeface="Arial" panose="020B0604020202020204" pitchFamily="34" charset="0"/>
            </a:endParaRPr>
          </a:p>
        </p:txBody>
      </p:sp>
      <p:sp>
        <p:nvSpPr>
          <p:cNvPr id="3" name="Підзаголовок 2">
            <a:extLst>
              <a:ext uri="{FF2B5EF4-FFF2-40B4-BE49-F238E27FC236}">
                <a16:creationId xmlns:a16="http://schemas.microsoft.com/office/drawing/2014/main" id="{7F9B61C5-89A1-3BF6-8502-583CB0C7D8D2}"/>
              </a:ext>
            </a:extLst>
          </p:cNvPr>
          <p:cNvSpPr>
            <a:spLocks noGrp="1"/>
          </p:cNvSpPr>
          <p:nvPr>
            <p:ph type="subTitle" idx="1"/>
          </p:nvPr>
        </p:nvSpPr>
        <p:spPr>
          <a:xfrm>
            <a:off x="1611795" y="3162911"/>
            <a:ext cx="9144000" cy="979288"/>
          </a:xfrm>
        </p:spPr>
        <p:txBody>
          <a:bodyPr>
            <a:normAutofit fontScale="92500" lnSpcReduction="10000"/>
          </a:bodyPr>
          <a:lstStyle/>
          <a:p>
            <a:pPr algn="l"/>
            <a:endParaRPr lang="uk-UA" sz="3100" b="0" i="0" u="none" strike="noStrike" baseline="0" dirty="0">
              <a:solidFill>
                <a:srgbClr val="000000"/>
              </a:solidFill>
              <a:latin typeface="Arial" panose="020B0604020202020204" pitchFamily="34" charset="0"/>
            </a:endParaRPr>
          </a:p>
          <a:p>
            <a:r>
              <a:rPr lang="uk-UA" sz="3100" b="1" cap="small" dirty="0">
                <a:solidFill>
                  <a:srgbClr val="000000"/>
                </a:solidFill>
                <a:latin typeface="Arial" panose="020B0604020202020204" pitchFamily="34" charset="0"/>
              </a:rPr>
              <a:t>стратегічна екологічна оцінка</a:t>
            </a:r>
          </a:p>
          <a:p>
            <a:endParaRPr lang="uk-UA" b="1" cap="small" dirty="0">
              <a:solidFill>
                <a:srgbClr val="000000"/>
              </a:solidFill>
              <a:latin typeface="Arial" panose="020B0604020202020204" pitchFamily="34" charset="0"/>
            </a:endParaRPr>
          </a:p>
          <a:p>
            <a:endParaRPr lang="uk-UA" sz="1800" b="1" cap="small" dirty="0">
              <a:solidFill>
                <a:srgbClr val="000000"/>
              </a:solidFill>
              <a:latin typeface="Arial" panose="020B0604020202020204" pitchFamily="34" charset="0"/>
            </a:endParaRPr>
          </a:p>
        </p:txBody>
      </p:sp>
      <p:sp>
        <p:nvSpPr>
          <p:cNvPr id="7" name="Rectangle 2">
            <a:extLst>
              <a:ext uri="{FF2B5EF4-FFF2-40B4-BE49-F238E27FC236}">
                <a16:creationId xmlns:a16="http://schemas.microsoft.com/office/drawing/2014/main" id="{753208D9-652C-04C6-9B0A-D8603AE3050E}"/>
              </a:ext>
            </a:extLst>
          </p:cNvPr>
          <p:cNvSpPr>
            <a:spLocks noChangeArrowheads="1"/>
          </p:cNvSpPr>
          <p:nvPr/>
        </p:nvSpPr>
        <p:spPr bwMode="auto">
          <a:xfrm>
            <a:off x="838200" y="5223805"/>
            <a:ext cx="4728154" cy="1384995"/>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6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endParaRPr>
          </a:p>
          <a:p>
            <a:pPr algn="ctr"/>
            <a:r>
              <a:rPr lang="uk-UA" sz="1600" b="1" i="1" u="none" strike="noStrike" dirty="0">
                <a:effectLst/>
                <a:latin typeface="Times New Roman" panose="02020603050405020304" pitchFamily="18" charset="0"/>
              </a:rPr>
              <a:t>ЗАКОН УКРАЇНИ</a:t>
            </a:r>
            <a:endParaRPr lang="uk-UA" sz="1600" dirty="0">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Про стратегічну екологічну оцінку</a:t>
            </a:r>
          </a:p>
          <a:p>
            <a:pPr marL="0" marR="0" lvl="0" indent="0" algn="l" defTabSz="914400" rtl="0" eaLnBrk="0" fontAlgn="base" latinLnBrk="0" hangingPunct="0">
              <a:lnSpc>
                <a:spcPct val="100000"/>
              </a:lnSpc>
              <a:spcBef>
                <a:spcPct val="0"/>
              </a:spcBef>
              <a:spcAft>
                <a:spcPct val="0"/>
              </a:spcAft>
              <a:buClrTx/>
              <a:buSzTx/>
              <a:buFontTx/>
              <a:buNone/>
              <a:tabLst/>
            </a:pPr>
            <a:r>
              <a:rPr lang="ru-RU" sz="1200" b="1" i="0" u="none" strike="noStrike" dirty="0">
                <a:solidFill>
                  <a:srgbClr val="333333"/>
                </a:solidFill>
                <a:effectLst/>
                <a:latin typeface="Times New Roman" panose="02020603050405020304" pitchFamily="18" charset="0"/>
              </a:rPr>
              <a:t>20 </a:t>
            </a:r>
            <a:r>
              <a:rPr lang="ru-RU" sz="1200" b="1" i="0" u="none" strike="noStrike" dirty="0" err="1">
                <a:solidFill>
                  <a:srgbClr val="333333"/>
                </a:solidFill>
                <a:effectLst/>
                <a:latin typeface="Times New Roman" panose="02020603050405020304" pitchFamily="18" charset="0"/>
              </a:rPr>
              <a:t>березня</a:t>
            </a:r>
            <a:r>
              <a:rPr lang="ru-RU" sz="1200" b="1" i="0" u="none" strike="noStrike" dirty="0">
                <a:solidFill>
                  <a:srgbClr val="333333"/>
                </a:solidFill>
                <a:effectLst/>
                <a:latin typeface="Times New Roman" panose="02020603050405020304" pitchFamily="18" charset="0"/>
              </a:rPr>
              <a:t> 2018 року                                                           № 2354-VIII</a:t>
            </a:r>
            <a:endParaRPr kumimoji="0" lang="uk-UA" altLang="uk-UA" sz="1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2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(Відомості Верховної Ради (ВВР), 2018, № 16, ст.138)</a:t>
            </a:r>
            <a:endParaRPr kumimoji="0" lang="uk-UA" altLang="uk-UA"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{Із змінами, внесеними згідно із Законом </a:t>
            </a:r>
            <a:r>
              <a:rPr kumimoji="0" lang="uk-UA" altLang="uk-UA" sz="1200" b="0" i="0" u="sng"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hlinkClick r:id="rId2"/>
              </a:rPr>
              <a:t>№ 2389-IX від 09.07.2022</a:t>
            </a:r>
            <a:r>
              <a:rPr kumimoji="0" lang="uk-UA" altLang="uk-UA" sz="12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494E9F44-A2FD-36CA-A2B3-FE4037EE5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527" y="4625078"/>
            <a:ext cx="571500" cy="762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9539863-6B63-13C6-3AEB-0BA1A0F90C56}"/>
              </a:ext>
            </a:extLst>
          </p:cNvPr>
          <p:cNvSpPr txBox="1"/>
          <p:nvPr/>
        </p:nvSpPr>
        <p:spPr>
          <a:xfrm>
            <a:off x="838201" y="2687827"/>
            <a:ext cx="10691190" cy="590931"/>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b="0" i="0" u="none" strike="noStrike" baseline="0">
                <a:solidFill>
                  <a:srgbClr val="000000"/>
                </a:solidFill>
                <a:latin typeface="Arial" panose="020B060402020202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uk-UA" sz="2400" dirty="0"/>
              <a:t>Загальні засади здійснення оцінки впливу на довкілля у сфері виробництва будівельних матеріалів</a:t>
            </a:r>
          </a:p>
        </p:txBody>
      </p:sp>
    </p:spTree>
    <p:extLst>
      <p:ext uri="{BB962C8B-B14F-4D97-AF65-F5344CB8AC3E}">
        <p14:creationId xmlns:p14="http://schemas.microsoft.com/office/powerpoint/2010/main" val="274763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a:xfrm>
            <a:off x="670891" y="296551"/>
            <a:ext cx="10515600" cy="1325563"/>
          </a:xfrm>
        </p:spPr>
        <p:txBody>
          <a:bodyPr>
            <a:normAutofit/>
          </a:bodyPr>
          <a:lstStyle/>
          <a:p>
            <a:r>
              <a:rPr lang="uk-UA" sz="3200" b="1" i="0" dirty="0">
                <a:effectLst/>
                <a:latin typeface="Arial" panose="020B0604020202020204" pitchFamily="34" charset="0"/>
                <a:cs typeface="Arial" panose="020B0604020202020204" pitchFamily="34" charset="0"/>
              </a:rPr>
              <a:t>Зауваження і пропозиції та</a:t>
            </a:r>
            <a:r>
              <a:rPr lang="uk-UA" sz="3200" b="1" dirty="0">
                <a:solidFill>
                  <a:srgbClr val="000000"/>
                </a:solidFill>
                <a:latin typeface="Arial" panose="020B0604020202020204" pitchFamily="34" charset="0"/>
              </a:rPr>
              <a:t> </a:t>
            </a:r>
            <a:r>
              <a:rPr lang="uk-UA" sz="3200" b="1" dirty="0">
                <a:latin typeface="Arial" panose="020B0604020202020204" pitchFamily="34" charset="0"/>
                <a:cs typeface="Arial" panose="020B0604020202020204" pitchFamily="34" charset="0"/>
              </a:rPr>
              <a:t>прийняття рішення про необхідність здійснення СЕО </a:t>
            </a:r>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a:xfrm>
            <a:off x="670891" y="1547329"/>
            <a:ext cx="11070535" cy="4351338"/>
          </a:xfrm>
        </p:spPr>
        <p:txBody>
          <a:bodyPr>
            <a:noAutofit/>
          </a:bodyPr>
          <a:lstStyle/>
          <a:p>
            <a:pPr marL="0" indent="0" algn="just">
              <a:buNone/>
            </a:pPr>
            <a:r>
              <a:rPr lang="uk-UA" sz="1800" b="0" i="0" dirty="0">
                <a:effectLst/>
                <a:latin typeface="Arial" panose="020B0604020202020204" pitchFamily="34" charset="0"/>
                <a:cs typeface="Arial" panose="020B0604020202020204" pitchFamily="34" charset="0"/>
              </a:rPr>
              <a:t>ЦОВВ - щодо проектів документів державного планування загальнодержавного рівня, </a:t>
            </a:r>
            <a:r>
              <a:rPr lang="uk-UA" sz="1800" dirty="0">
                <a:latin typeface="Arial" panose="020B0604020202020204" pitchFamily="34" charset="0"/>
                <a:cs typeface="Arial" panose="020B0604020202020204" pitchFamily="34" charset="0"/>
              </a:rPr>
              <a:t>та органи місцевого </a:t>
            </a:r>
            <a:r>
              <a:rPr lang="uk-UA" sz="1800" b="0" i="0" dirty="0">
                <a:effectLst/>
                <a:latin typeface="Arial" panose="020B0604020202020204" pitchFamily="34" charset="0"/>
                <a:cs typeface="Arial" panose="020B0604020202020204" pitchFamily="34" charset="0"/>
              </a:rPr>
              <a:t>та регіонального рівнів, - щодо проектів документів державного планування місцевого та регіонального рівнів </a:t>
            </a:r>
            <a:r>
              <a:rPr lang="uk-UA" sz="1800" b="1" i="0" dirty="0">
                <a:effectLst/>
                <a:latin typeface="Arial" panose="020B0604020202020204" pitchFamily="34" charset="0"/>
                <a:cs typeface="Arial" panose="020B0604020202020204" pitchFamily="34" charset="0"/>
              </a:rPr>
              <a:t>надають у письмовій формі свої зауваження і пропозиції до заяви про визначення обсягу СЕО у строк, що не перевищує 15 днів </a:t>
            </a:r>
            <a:r>
              <a:rPr lang="uk-UA" sz="1800" b="0" i="0" dirty="0">
                <a:effectLst/>
                <a:latin typeface="Arial" panose="020B0604020202020204" pitchFamily="34" charset="0"/>
                <a:cs typeface="Arial" panose="020B0604020202020204" pitchFamily="34" charset="0"/>
              </a:rPr>
              <a:t>з дня отримання. За відсутності письмових зауважень і пропозицій протягом зазначеного строку замовник самостійно визначає обсяг досліджень та рівень деталізації інформації, що має бути включена до звіту про СЕО.</a:t>
            </a:r>
          </a:p>
          <a:p>
            <a:pPr marL="0" indent="0" algn="just">
              <a:buNone/>
            </a:pPr>
            <a:r>
              <a:rPr lang="uk-UA" sz="1800" b="0" i="0" dirty="0">
                <a:effectLst/>
                <a:latin typeface="Arial" panose="020B0604020202020204" pitchFamily="34" charset="0"/>
                <a:cs typeface="Arial" panose="020B0604020202020204" pitchFamily="34" charset="0"/>
              </a:rPr>
              <a:t>ЦОВВ - щодо документа державного планування загальнодержавного рівня </a:t>
            </a:r>
            <a:r>
              <a:rPr lang="uk-UA" sz="1800" dirty="0">
                <a:latin typeface="Arial" panose="020B0604020202020204" pitchFamily="34" charset="0"/>
                <a:cs typeface="Arial" panose="020B0604020202020204" pitchFamily="34" charset="0"/>
              </a:rPr>
              <a:t>та органи місцевого </a:t>
            </a:r>
            <a:r>
              <a:rPr lang="uk-UA" sz="1800" b="0" i="0" dirty="0">
                <a:effectLst/>
                <a:latin typeface="Arial" panose="020B0604020202020204" pitchFamily="34" charset="0"/>
                <a:cs typeface="Arial" panose="020B0604020202020204" pitchFamily="34" charset="0"/>
              </a:rPr>
              <a:t>та регіонального рівнів, - щодо документа державного планування місцевого та регіонального рівнів розглядають заяву про визначення обсягу СЕО, в якій передбачена необхідність здійснення СЕО </a:t>
            </a:r>
            <a:r>
              <a:rPr lang="uk-UA" sz="1800" b="1" i="0" dirty="0">
                <a:effectLst/>
                <a:latin typeface="Arial" panose="020B0604020202020204" pitchFamily="34" charset="0"/>
                <a:cs typeface="Arial" panose="020B0604020202020204" pitchFamily="34" charset="0"/>
              </a:rPr>
              <a:t>незначних змін до документа державного планування, щодо якого раніше здійснювалася стратегічна екологічна оцінка</a:t>
            </a:r>
            <a:r>
              <a:rPr lang="uk-UA" sz="1800" b="0" i="0" dirty="0">
                <a:effectLst/>
                <a:latin typeface="Arial" panose="020B0604020202020204" pitchFamily="34" charset="0"/>
                <a:cs typeface="Arial" panose="020B0604020202020204" pitchFamily="34" charset="0"/>
              </a:rPr>
              <a:t>, приймають рішення про необхідність здійснення СЕО цих змін, про що повідомляють заявника у письмовій формі у строк, </a:t>
            </a:r>
            <a:r>
              <a:rPr lang="uk-UA" sz="1800" b="1" i="0" dirty="0">
                <a:effectLst/>
                <a:latin typeface="Arial" panose="020B0604020202020204" pitchFamily="34" charset="0"/>
                <a:cs typeface="Arial" panose="020B0604020202020204" pitchFamily="34" charset="0"/>
              </a:rPr>
              <a:t>що не перевищує 15 днів.</a:t>
            </a:r>
          </a:p>
          <a:p>
            <a:pPr marL="0" indent="0" algn="just">
              <a:buNone/>
            </a:pPr>
            <a:r>
              <a:rPr lang="uk-UA" sz="1800" b="0" i="0" dirty="0">
                <a:effectLst/>
                <a:latin typeface="Arial" panose="020B0604020202020204" pitchFamily="34" charset="0"/>
                <a:cs typeface="Arial" panose="020B0604020202020204" pitchFamily="34" charset="0"/>
              </a:rPr>
              <a:t>Підставою для прийняття рішення про необхідність здійснення СЕО незначних змін до документа державного планування, щодо якого раніше здійснювалася СЕО, є критерії визначення наслідків для довкілля, у тому числі для здоров’я населення, затверджені органом.</a:t>
            </a:r>
          </a:p>
          <a:p>
            <a:pPr marL="0" indent="0" algn="just">
              <a:buNone/>
            </a:pPr>
            <a:r>
              <a:rPr lang="uk-UA" sz="1800" b="0" i="0" dirty="0">
                <a:effectLst/>
                <a:latin typeface="Arial" panose="020B0604020202020204" pitchFamily="34" charset="0"/>
                <a:cs typeface="Arial" panose="020B0604020202020204" pitchFamily="34" charset="0"/>
              </a:rPr>
              <a:t>Якщо замовник на підставі рекомендацій, передбачених частиною сьомою цієї статті, приймає рішення про нездійснення СЕО незначних змін до документа державного планування, щодо якого раніше здійснювалася СЕО, він оприлюднює таке рішення разом з його обґрунтуванням.</a:t>
            </a:r>
          </a:p>
        </p:txBody>
      </p:sp>
    </p:spTree>
    <p:extLst>
      <p:ext uri="{BB962C8B-B14F-4D97-AF65-F5344CB8AC3E}">
        <p14:creationId xmlns:p14="http://schemas.microsoft.com/office/powerpoint/2010/main" val="2924004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uk-UA" sz="3200" b="1" cap="small" dirty="0">
                <a:solidFill>
                  <a:srgbClr val="000000"/>
                </a:solidFill>
                <a:latin typeface="Arial" panose="020B0604020202020204" pitchFamily="34" charset="0"/>
              </a:rPr>
              <a:t>Звіт про стратегічну екологічну оцінку</a:t>
            </a:r>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p:txBody>
          <a:bodyPr>
            <a:noAutofit/>
          </a:bodyPr>
          <a:lstStyle/>
          <a:p>
            <a:pPr marL="0" indent="0" algn="just">
              <a:buNone/>
            </a:pPr>
            <a:r>
              <a:rPr lang="uk-UA" sz="1800" b="0" i="0" dirty="0">
                <a:solidFill>
                  <a:srgbClr val="333333"/>
                </a:solidFill>
                <a:effectLst/>
                <a:latin typeface="Arial" panose="020B0604020202020204" pitchFamily="34" charset="0"/>
                <a:cs typeface="Arial" panose="020B0604020202020204" pitchFamily="34" charset="0"/>
              </a:rPr>
              <a:t>Звіт про СЕО складається </a:t>
            </a:r>
            <a:r>
              <a:rPr lang="uk-UA" sz="1800" b="1" i="0" dirty="0">
                <a:solidFill>
                  <a:srgbClr val="333333"/>
                </a:solidFill>
                <a:effectLst/>
                <a:latin typeface="Arial" panose="020B0604020202020204" pitchFamily="34" charset="0"/>
                <a:cs typeface="Arial" panose="020B0604020202020204" pitchFamily="34" charset="0"/>
              </a:rPr>
              <a:t>до затвердження </a:t>
            </a:r>
            <a:r>
              <a:rPr lang="uk-UA" sz="1800" b="0" i="0" dirty="0">
                <a:solidFill>
                  <a:srgbClr val="333333"/>
                </a:solidFill>
                <a:effectLst/>
                <a:latin typeface="Arial" panose="020B0604020202020204" pitchFamily="34" charset="0"/>
                <a:cs typeface="Arial" panose="020B0604020202020204" pitchFamily="34" charset="0"/>
              </a:rPr>
              <a:t>документа державного планування та містить з урахуванням змісту і рівня деталізації документа державного планування, сучасних знань і методів оцінювання таку інформацію:</a:t>
            </a:r>
          </a:p>
          <a:p>
            <a:pPr marL="0" indent="0" algn="just">
              <a:buNone/>
            </a:pPr>
            <a:r>
              <a:rPr lang="uk-UA" sz="1800" b="0" i="0" dirty="0">
                <a:solidFill>
                  <a:srgbClr val="333333"/>
                </a:solidFill>
                <a:effectLst/>
                <a:latin typeface="Arial" panose="020B0604020202020204" pitchFamily="34" charset="0"/>
                <a:cs typeface="Arial" panose="020B0604020202020204" pitchFamily="34" charset="0"/>
              </a:rPr>
              <a:t>1) зміст та основні цілі документа державного планування, його зв’язок з іншими документами державного планування;</a:t>
            </a:r>
          </a:p>
          <a:p>
            <a:pPr marL="0" indent="0" algn="just">
              <a:buNone/>
            </a:pPr>
            <a:r>
              <a:rPr lang="uk-UA" sz="1800" b="0" i="0" dirty="0">
                <a:solidFill>
                  <a:srgbClr val="333333"/>
                </a:solidFill>
                <a:effectLst/>
                <a:latin typeface="Arial" panose="020B0604020202020204" pitchFamily="34" charset="0"/>
                <a:cs typeface="Arial" panose="020B0604020202020204" pitchFamily="34" charset="0"/>
              </a:rPr>
              <a:t>2) характеристику поточного стану довкілля, у тому числі здоров’я населення, та прогнозні зміни цього стану, якщо документ державного планування не буде затверджено (за адміністративними даними, статистичною інформацією та результатами досліджень);</a:t>
            </a:r>
          </a:p>
          <a:p>
            <a:pPr marL="0" indent="0" algn="just">
              <a:buNone/>
            </a:pPr>
            <a:r>
              <a:rPr lang="uk-UA" sz="1800" b="0" i="0" dirty="0">
                <a:solidFill>
                  <a:srgbClr val="333333"/>
                </a:solidFill>
                <a:effectLst/>
                <a:latin typeface="Arial" panose="020B0604020202020204" pitchFamily="34" charset="0"/>
                <a:cs typeface="Arial" panose="020B0604020202020204" pitchFamily="34" charset="0"/>
              </a:rPr>
              <a:t>3) характеристику стану довкілля, умов життєдіяльності населення та стану його здоров’я на територіях, які ймовірно зазнають впливу (за адміністративними даними, статистичною інформацією та результатами досліджень);</a:t>
            </a:r>
          </a:p>
          <a:p>
            <a:pPr marL="0" indent="0" algn="just">
              <a:buNone/>
            </a:pPr>
            <a:r>
              <a:rPr lang="uk-UA" sz="1800" b="0" i="0" dirty="0">
                <a:solidFill>
                  <a:srgbClr val="333333"/>
                </a:solidFill>
                <a:effectLst/>
                <a:latin typeface="Arial" panose="020B0604020202020204" pitchFamily="34" charset="0"/>
                <a:cs typeface="Arial" panose="020B0604020202020204" pitchFamily="34" charset="0"/>
              </a:rPr>
              <a:t>4) екологічні проблеми, у тому числі ризики впливу на здоров’я населення, які стосуються документа державного планування, зокрема щодо територій з природоохоронним статусом (за адміністративними даними, статистичною інформацією та результатами досліджень);</a:t>
            </a:r>
          </a:p>
        </p:txBody>
      </p:sp>
    </p:spTree>
    <p:extLst>
      <p:ext uri="{BB962C8B-B14F-4D97-AF65-F5344CB8AC3E}">
        <p14:creationId xmlns:p14="http://schemas.microsoft.com/office/powerpoint/2010/main" val="409909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uk-UA" sz="3200" b="1" cap="small" dirty="0">
                <a:solidFill>
                  <a:srgbClr val="000000"/>
                </a:solidFill>
                <a:latin typeface="Arial" panose="020B0604020202020204" pitchFamily="34" charset="0"/>
              </a:rPr>
              <a:t>Звіт про стратегічну екологічну оцінку</a:t>
            </a:r>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p:txBody>
          <a:bodyPr>
            <a:noAutofit/>
          </a:bodyPr>
          <a:lstStyle/>
          <a:p>
            <a:pPr marL="0" indent="0" algn="just">
              <a:buNone/>
            </a:pPr>
            <a:r>
              <a:rPr lang="uk-UA" sz="1800" b="0" i="0" dirty="0">
                <a:solidFill>
                  <a:srgbClr val="333333"/>
                </a:solidFill>
                <a:effectLst/>
                <a:latin typeface="Arial" panose="020B0604020202020204" pitchFamily="34" charset="0"/>
                <a:cs typeface="Arial" panose="020B0604020202020204" pitchFamily="34" charset="0"/>
              </a:rPr>
              <a:t>5) зобов’язання у сфері охорони довкілля, у тому числі пов’язані із запобіганням негативному впливу на здоров’я населення, встановлені на міжнародному, державному та інших рівнях, що стосуються документа державного планування, а також шляхи врахування таких зобов’язань під час підготовки документа державного планування;</a:t>
            </a:r>
          </a:p>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6) </a:t>
            </a:r>
            <a:r>
              <a:rPr lang="ru-RU" sz="1800" b="0" i="0" dirty="0" err="1">
                <a:solidFill>
                  <a:srgbClr val="333333"/>
                </a:solidFill>
                <a:effectLst/>
                <a:latin typeface="Arial" panose="020B0604020202020204" pitchFamily="34" charset="0"/>
                <a:cs typeface="Arial" panose="020B0604020202020204" pitchFamily="34" charset="0"/>
              </a:rPr>
              <a:t>опис</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наслідків</a:t>
            </a:r>
            <a:r>
              <a:rPr lang="ru-RU" sz="1800" b="0" i="0" dirty="0">
                <a:solidFill>
                  <a:srgbClr val="333333"/>
                </a:solidFill>
                <a:effectLst/>
                <a:latin typeface="Arial" panose="020B0604020202020204" pitchFamily="34" charset="0"/>
                <a:cs typeface="Arial" panose="020B0604020202020204" pitchFamily="34" charset="0"/>
              </a:rPr>
              <a:t> для </a:t>
            </a:r>
            <a:r>
              <a:rPr lang="ru-RU" sz="1800" b="0" i="0" dirty="0" err="1">
                <a:solidFill>
                  <a:srgbClr val="333333"/>
                </a:solidFill>
                <a:effectLst/>
                <a:latin typeface="Arial" panose="020B0604020202020204" pitchFamily="34" charset="0"/>
                <a:cs typeface="Arial" panose="020B0604020202020204" pitchFamily="34" charset="0"/>
              </a:rPr>
              <a:t>довкілля</a:t>
            </a:r>
            <a:r>
              <a:rPr lang="ru-RU" sz="1800" b="0" i="0" dirty="0">
                <a:solidFill>
                  <a:srgbClr val="333333"/>
                </a:solidFill>
                <a:effectLst/>
                <a:latin typeface="Arial" panose="020B0604020202020204" pitchFamily="34" charset="0"/>
                <a:cs typeface="Arial" panose="020B0604020202020204" pitchFamily="34" charset="0"/>
              </a:rPr>
              <a:t>, у тому </a:t>
            </a:r>
            <a:r>
              <a:rPr lang="ru-RU" sz="1800" b="0" i="0" dirty="0" err="1">
                <a:solidFill>
                  <a:srgbClr val="333333"/>
                </a:solidFill>
                <a:effectLst/>
                <a:latin typeface="Arial" panose="020B0604020202020204" pitchFamily="34" charset="0"/>
                <a:cs typeface="Arial" panose="020B0604020202020204" pitchFamily="34" charset="0"/>
              </a:rPr>
              <a:t>числі</a:t>
            </a:r>
            <a:r>
              <a:rPr lang="ru-RU" sz="1800" b="0" i="0" dirty="0">
                <a:solidFill>
                  <a:srgbClr val="333333"/>
                </a:solidFill>
                <a:effectLst/>
                <a:latin typeface="Arial" panose="020B0604020202020204" pitchFamily="34" charset="0"/>
                <a:cs typeface="Arial" panose="020B0604020202020204" pitchFamily="34" charset="0"/>
              </a:rPr>
              <a:t> для </a:t>
            </a:r>
            <a:r>
              <a:rPr lang="ru-RU" sz="1800" b="0" i="0" dirty="0" err="1">
                <a:solidFill>
                  <a:srgbClr val="333333"/>
                </a:solidFill>
                <a:effectLst/>
                <a:latin typeface="Arial" panose="020B0604020202020204" pitchFamily="34" charset="0"/>
                <a:cs typeface="Arial" panose="020B0604020202020204" pitchFamily="34" charset="0"/>
              </a:rPr>
              <a:t>здоров’я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населення</a:t>
            </a:r>
            <a:r>
              <a:rPr lang="ru-RU" sz="1800" b="0" i="0" dirty="0">
                <a:solidFill>
                  <a:srgbClr val="333333"/>
                </a:solidFill>
                <a:effectLst/>
                <a:latin typeface="Arial" panose="020B0604020202020204" pitchFamily="34" charset="0"/>
                <a:cs typeface="Arial" panose="020B0604020202020204" pitchFamily="34" charset="0"/>
              </a:rPr>
              <a:t>, у тому </a:t>
            </a:r>
            <a:r>
              <a:rPr lang="ru-RU" sz="1800" b="0" i="0" dirty="0" err="1">
                <a:solidFill>
                  <a:srgbClr val="333333"/>
                </a:solidFill>
                <a:effectLst/>
                <a:latin typeface="Arial" panose="020B0604020202020204" pitchFamily="34" charset="0"/>
                <a:cs typeface="Arial" panose="020B0604020202020204" pitchFamily="34" charset="0"/>
              </a:rPr>
              <a:t>числі</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вторинних</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кумулятивних</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синергічних</a:t>
            </a:r>
            <a:r>
              <a:rPr lang="ru-RU" sz="1800" b="0" i="0" dirty="0">
                <a:solidFill>
                  <a:srgbClr val="333333"/>
                </a:solidFill>
                <a:effectLst/>
                <a:latin typeface="Arial" panose="020B0604020202020204" pitchFamily="34" charset="0"/>
                <a:cs typeface="Arial" panose="020B0604020202020204" pitchFamily="34" charset="0"/>
              </a:rPr>
              <a:t>, коротко-, </a:t>
            </a:r>
            <a:r>
              <a:rPr lang="ru-RU" sz="1800" b="0" i="0" dirty="0" err="1">
                <a:solidFill>
                  <a:srgbClr val="333333"/>
                </a:solidFill>
                <a:effectLst/>
                <a:latin typeface="Arial" panose="020B0604020202020204" pitchFamily="34" charset="0"/>
                <a:cs typeface="Arial" panose="020B0604020202020204" pitchFamily="34" charset="0"/>
              </a:rPr>
              <a:t>середньо</a:t>
            </a:r>
            <a:r>
              <a:rPr lang="ru-RU" sz="1800" b="0" i="0" dirty="0">
                <a:solidFill>
                  <a:srgbClr val="333333"/>
                </a:solidFill>
                <a:effectLst/>
                <a:latin typeface="Arial" panose="020B0604020202020204" pitchFamily="34" charset="0"/>
                <a:cs typeface="Arial" panose="020B0604020202020204" pitchFamily="34" charset="0"/>
              </a:rPr>
              <a:t>- та </a:t>
            </a:r>
            <a:r>
              <a:rPr lang="ru-RU" sz="1800" b="0" i="0" dirty="0" err="1">
                <a:solidFill>
                  <a:srgbClr val="333333"/>
                </a:solidFill>
                <a:effectLst/>
                <a:latin typeface="Arial" panose="020B0604020202020204" pitchFamily="34" charset="0"/>
                <a:cs typeface="Arial" panose="020B0604020202020204" pitchFamily="34" charset="0"/>
              </a:rPr>
              <a:t>довгострокових</a:t>
            </a:r>
            <a:r>
              <a:rPr lang="ru-RU" sz="1800" b="0" i="0" dirty="0">
                <a:solidFill>
                  <a:srgbClr val="333333"/>
                </a:solidFill>
                <a:effectLst/>
                <a:latin typeface="Arial" panose="020B0604020202020204" pitchFamily="34" charset="0"/>
                <a:cs typeface="Arial" panose="020B0604020202020204" pitchFamily="34" charset="0"/>
              </a:rPr>
              <a:t> (1, 3-5 та 10-15 </a:t>
            </a:r>
            <a:r>
              <a:rPr lang="ru-RU" sz="1800" b="0" i="0" dirty="0" err="1">
                <a:solidFill>
                  <a:srgbClr val="333333"/>
                </a:solidFill>
                <a:effectLst/>
                <a:latin typeface="Arial" panose="020B0604020202020204" pitchFamily="34" charset="0"/>
                <a:cs typeface="Arial" panose="020B0604020202020204" pitchFamily="34" charset="0"/>
              </a:rPr>
              <a:t>років</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відповідно</a:t>
            </a:r>
            <a:r>
              <a:rPr lang="ru-RU" sz="1800" b="0" i="0" dirty="0">
                <a:solidFill>
                  <a:srgbClr val="333333"/>
                </a:solidFill>
                <a:effectLst/>
                <a:latin typeface="Arial" panose="020B0604020202020204" pitchFamily="34" charset="0"/>
                <a:cs typeface="Arial" panose="020B0604020202020204" pitchFamily="34" charset="0"/>
              </a:rPr>
              <a:t>, а за </a:t>
            </a:r>
            <a:r>
              <a:rPr lang="ru-RU" sz="1800" b="0" i="0" dirty="0" err="1">
                <a:solidFill>
                  <a:srgbClr val="333333"/>
                </a:solidFill>
                <a:effectLst/>
                <a:latin typeface="Arial" panose="020B0604020202020204" pitchFamily="34" charset="0"/>
                <a:cs typeface="Arial" panose="020B0604020202020204" pitchFamily="34" charset="0"/>
              </a:rPr>
              <a:t>необхідності</a:t>
            </a:r>
            <a:r>
              <a:rPr lang="ru-RU" sz="1800" b="0" i="0" dirty="0">
                <a:solidFill>
                  <a:srgbClr val="333333"/>
                </a:solidFill>
                <a:effectLst/>
                <a:latin typeface="Arial" panose="020B0604020202020204" pitchFamily="34" charset="0"/>
                <a:cs typeface="Arial" panose="020B0604020202020204" pitchFamily="34" charset="0"/>
              </a:rPr>
              <a:t> - 50-100 </a:t>
            </a:r>
            <a:r>
              <a:rPr lang="ru-RU" sz="1800" b="0" i="0" dirty="0" err="1">
                <a:solidFill>
                  <a:srgbClr val="333333"/>
                </a:solidFill>
                <a:effectLst/>
                <a:latin typeface="Arial" panose="020B0604020202020204" pitchFamily="34" charset="0"/>
                <a:cs typeface="Arial" panose="020B0604020202020204" pitchFamily="34" charset="0"/>
              </a:rPr>
              <a:t>років</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постійних</a:t>
            </a:r>
            <a:r>
              <a:rPr lang="ru-RU" sz="1800" b="0" i="0" dirty="0">
                <a:solidFill>
                  <a:srgbClr val="333333"/>
                </a:solidFill>
                <a:effectLst/>
                <a:latin typeface="Arial" panose="020B0604020202020204" pitchFamily="34" charset="0"/>
                <a:cs typeface="Arial" panose="020B0604020202020204" pitchFamily="34" charset="0"/>
              </a:rPr>
              <a:t> і </a:t>
            </a:r>
            <a:r>
              <a:rPr lang="ru-RU" sz="1800" b="0" i="0" dirty="0" err="1">
                <a:solidFill>
                  <a:srgbClr val="333333"/>
                </a:solidFill>
                <a:effectLst/>
                <a:latin typeface="Arial" panose="020B0604020202020204" pitchFamily="34" charset="0"/>
                <a:cs typeface="Arial" panose="020B0604020202020204" pitchFamily="34" charset="0"/>
              </a:rPr>
              <a:t>тимчасових</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позитивних</a:t>
            </a:r>
            <a:r>
              <a:rPr lang="ru-RU" sz="1800" b="0" i="0" dirty="0">
                <a:solidFill>
                  <a:srgbClr val="333333"/>
                </a:solidFill>
                <a:effectLst/>
                <a:latin typeface="Arial" panose="020B0604020202020204" pitchFamily="34" charset="0"/>
                <a:cs typeface="Arial" panose="020B0604020202020204" pitchFamily="34" charset="0"/>
              </a:rPr>
              <a:t> і </a:t>
            </a:r>
            <a:r>
              <a:rPr lang="ru-RU" sz="1800" b="0" i="0" dirty="0" err="1">
                <a:solidFill>
                  <a:srgbClr val="333333"/>
                </a:solidFill>
                <a:effectLst/>
                <a:latin typeface="Arial" panose="020B0604020202020204" pitchFamily="34" charset="0"/>
                <a:cs typeface="Arial" panose="020B0604020202020204" pitchFamily="34" charset="0"/>
              </a:rPr>
              <a:t>негативних</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наслідків</a:t>
            </a:r>
            <a:r>
              <a:rPr lang="ru-RU" sz="1800" b="0" i="0" dirty="0">
                <a:solidFill>
                  <a:srgbClr val="333333"/>
                </a:solidFill>
                <a:effectLst/>
                <a:latin typeface="Arial" panose="020B0604020202020204" pitchFamily="34" charset="0"/>
                <a:cs typeface="Arial" panose="020B0604020202020204" pitchFamily="34" charset="0"/>
              </a:rPr>
              <a:t>;</a:t>
            </a:r>
          </a:p>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7) заходи, </a:t>
            </a:r>
            <a:r>
              <a:rPr lang="ru-RU" sz="1800" b="0" i="0" dirty="0" err="1">
                <a:solidFill>
                  <a:srgbClr val="333333"/>
                </a:solidFill>
                <a:effectLst/>
                <a:latin typeface="Arial" panose="020B0604020202020204" pitchFamily="34" charset="0"/>
                <a:cs typeface="Arial" panose="020B0604020202020204" pitchFamily="34" charset="0"/>
              </a:rPr>
              <a:t>що</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передбачається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вжити</a:t>
            </a:r>
            <a:r>
              <a:rPr lang="ru-RU" sz="1800" b="0" i="0" dirty="0">
                <a:solidFill>
                  <a:srgbClr val="333333"/>
                </a:solidFill>
                <a:effectLst/>
                <a:latin typeface="Arial" panose="020B0604020202020204" pitchFamily="34" charset="0"/>
                <a:cs typeface="Arial" panose="020B0604020202020204" pitchFamily="34" charset="0"/>
              </a:rPr>
              <a:t> для </a:t>
            </a:r>
            <a:r>
              <a:rPr lang="ru-RU" sz="1800" b="0" i="0" dirty="0" err="1">
                <a:solidFill>
                  <a:srgbClr val="333333"/>
                </a:solidFill>
                <a:effectLst/>
                <a:latin typeface="Arial" panose="020B0604020202020204" pitchFamily="34" charset="0"/>
                <a:cs typeface="Arial" panose="020B0604020202020204" pitchFamily="34" charset="0"/>
              </a:rPr>
              <a:t>запобігання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зменшення</a:t>
            </a:r>
            <a:r>
              <a:rPr lang="ru-RU" sz="1800" b="0" i="0" dirty="0">
                <a:solidFill>
                  <a:srgbClr val="333333"/>
                </a:solidFill>
                <a:effectLst/>
                <a:latin typeface="Arial" panose="020B0604020202020204" pitchFamily="34" charset="0"/>
                <a:cs typeface="Arial" panose="020B0604020202020204" pitchFamily="34" charset="0"/>
              </a:rPr>
              <a:t> та </a:t>
            </a:r>
            <a:r>
              <a:rPr lang="ru-RU" sz="1800" b="0" i="0" dirty="0" err="1">
                <a:solidFill>
                  <a:srgbClr val="333333"/>
                </a:solidFill>
                <a:effectLst/>
                <a:latin typeface="Arial" panose="020B0604020202020204" pitchFamily="34" charset="0"/>
                <a:cs typeface="Arial" panose="020B0604020202020204" pitchFamily="34" charset="0"/>
              </a:rPr>
              <a:t>пом’якшення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негативних</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наслідків</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виконання</a:t>
            </a:r>
            <a:r>
              <a:rPr lang="ru-RU" sz="1800" b="0" i="0" dirty="0">
                <a:solidFill>
                  <a:srgbClr val="333333"/>
                </a:solidFill>
                <a:effectLst/>
                <a:latin typeface="Arial" panose="020B0604020202020204" pitchFamily="34" charset="0"/>
                <a:cs typeface="Arial" panose="020B0604020202020204" pitchFamily="34" charset="0"/>
              </a:rPr>
              <a:t> документа державного </a:t>
            </a:r>
            <a:r>
              <a:rPr lang="ru-RU" sz="1800" b="0" i="0" dirty="0" err="1">
                <a:solidFill>
                  <a:srgbClr val="333333"/>
                </a:solidFill>
                <a:effectLst/>
                <a:latin typeface="Arial" panose="020B0604020202020204" pitchFamily="34" charset="0"/>
                <a:cs typeface="Arial" panose="020B0604020202020204" pitchFamily="34" charset="0"/>
              </a:rPr>
              <a:t>планування</a:t>
            </a:r>
            <a:r>
              <a:rPr lang="ru-RU" sz="1800" b="0" i="0" dirty="0">
                <a:solidFill>
                  <a:srgbClr val="333333"/>
                </a:solidFill>
                <a:effectLst/>
                <a:latin typeface="Arial" panose="020B0604020202020204" pitchFamily="34" charset="0"/>
                <a:cs typeface="Arial" panose="020B0604020202020204" pitchFamily="34" charset="0"/>
              </a:rPr>
              <a:t>;</a:t>
            </a:r>
          </a:p>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8) </a:t>
            </a:r>
            <a:r>
              <a:rPr lang="ru-RU" sz="1800" b="0" i="0" dirty="0" err="1">
                <a:solidFill>
                  <a:srgbClr val="333333"/>
                </a:solidFill>
                <a:effectLst/>
                <a:latin typeface="Arial" panose="020B0604020202020204" pitchFamily="34" charset="0"/>
                <a:cs typeface="Arial" panose="020B0604020202020204" pitchFamily="34" charset="0"/>
              </a:rPr>
              <a:t>обґрунтування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вибору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виправданих</a:t>
            </a:r>
            <a:r>
              <a:rPr lang="ru-RU" sz="1800" b="0" i="0" dirty="0">
                <a:solidFill>
                  <a:srgbClr val="333333"/>
                </a:solidFill>
                <a:effectLst/>
                <a:latin typeface="Arial" panose="020B0604020202020204" pitchFamily="34" charset="0"/>
                <a:cs typeface="Arial" panose="020B0604020202020204" pitchFamily="34" charset="0"/>
              </a:rPr>
              <a:t> альтернатив, </a:t>
            </a:r>
            <a:r>
              <a:rPr lang="ru-RU" sz="1800" b="0" i="0" dirty="0" err="1">
                <a:solidFill>
                  <a:srgbClr val="333333"/>
                </a:solidFill>
                <a:effectLst/>
                <a:latin typeface="Arial" panose="020B0604020202020204" pitchFamily="34" charset="0"/>
                <a:cs typeface="Arial" panose="020B0604020202020204" pitchFamily="34" charset="0"/>
              </a:rPr>
              <a:t>що</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розглядалися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опис</a:t>
            </a:r>
            <a:r>
              <a:rPr lang="ru-RU" sz="1800" b="0" i="0" dirty="0">
                <a:solidFill>
                  <a:srgbClr val="333333"/>
                </a:solidFill>
                <a:effectLst/>
                <a:latin typeface="Arial" panose="020B0604020202020204" pitchFamily="34" charset="0"/>
                <a:cs typeface="Arial" panose="020B0604020202020204" pitchFamily="34" charset="0"/>
              </a:rPr>
              <a:t> способу, в </a:t>
            </a:r>
            <a:r>
              <a:rPr lang="ru-RU" sz="1800" b="0" i="0" dirty="0" err="1">
                <a:solidFill>
                  <a:srgbClr val="333333"/>
                </a:solidFill>
                <a:effectLst/>
                <a:latin typeface="Arial" panose="020B0604020202020204" pitchFamily="34" charset="0"/>
                <a:cs typeface="Arial" panose="020B0604020202020204" pitchFamily="34" charset="0"/>
              </a:rPr>
              <a:t>який</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здійснювалася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стратегічна</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екологічна</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оцінка</a:t>
            </a:r>
            <a:r>
              <a:rPr lang="ru-RU" sz="1800" b="0" i="0" dirty="0">
                <a:solidFill>
                  <a:srgbClr val="333333"/>
                </a:solidFill>
                <a:effectLst/>
                <a:latin typeface="Arial" panose="020B0604020202020204" pitchFamily="34" charset="0"/>
                <a:cs typeface="Arial" panose="020B0604020202020204" pitchFamily="34" charset="0"/>
              </a:rPr>
              <a:t>, у тому </a:t>
            </a:r>
            <a:r>
              <a:rPr lang="ru-RU" sz="1800" b="0" i="0" dirty="0" err="1">
                <a:solidFill>
                  <a:srgbClr val="333333"/>
                </a:solidFill>
                <a:effectLst/>
                <a:latin typeface="Arial" panose="020B0604020202020204" pitchFamily="34" charset="0"/>
                <a:cs typeface="Arial" panose="020B0604020202020204" pitchFamily="34" charset="0"/>
              </a:rPr>
              <a:t>числі</a:t>
            </a:r>
            <a:r>
              <a:rPr lang="ru-RU" sz="1800" b="0" i="0" dirty="0">
                <a:solidFill>
                  <a:srgbClr val="333333"/>
                </a:solidFill>
                <a:effectLst/>
                <a:latin typeface="Arial" panose="020B0604020202020204" pitchFamily="34" charset="0"/>
                <a:cs typeface="Arial" panose="020B0604020202020204" pitchFamily="34" charset="0"/>
              </a:rPr>
              <a:t> будь-</a:t>
            </a:r>
            <a:r>
              <a:rPr lang="ru-RU" sz="1800" b="0" i="0" dirty="0" err="1">
                <a:solidFill>
                  <a:srgbClr val="333333"/>
                </a:solidFill>
                <a:effectLst/>
                <a:latin typeface="Arial" panose="020B0604020202020204" pitchFamily="34" charset="0"/>
                <a:cs typeface="Arial" panose="020B0604020202020204" pitchFamily="34" charset="0"/>
              </a:rPr>
              <a:t>які</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ускладнення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недостатність</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інформації</a:t>
            </a:r>
            <a:r>
              <a:rPr lang="ru-RU" sz="1800" b="0" i="0" dirty="0">
                <a:solidFill>
                  <a:srgbClr val="333333"/>
                </a:solidFill>
                <a:effectLst/>
                <a:latin typeface="Arial" panose="020B0604020202020204" pitchFamily="34" charset="0"/>
                <a:cs typeface="Arial" panose="020B0604020202020204" pitchFamily="34" charset="0"/>
              </a:rPr>
              <a:t> та </a:t>
            </a:r>
            <a:r>
              <a:rPr lang="ru-RU" sz="1800" b="0" i="0" dirty="0" err="1">
                <a:solidFill>
                  <a:srgbClr val="333333"/>
                </a:solidFill>
                <a:effectLst/>
                <a:latin typeface="Arial" panose="020B0604020202020204" pitchFamily="34" charset="0"/>
                <a:cs typeface="Arial" panose="020B0604020202020204" pitchFamily="34" charset="0"/>
              </a:rPr>
              <a:t>технічних</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засобів</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під</a:t>
            </a:r>
            <a:r>
              <a:rPr lang="ru-RU" sz="1800" b="0" i="0" dirty="0">
                <a:solidFill>
                  <a:srgbClr val="333333"/>
                </a:solidFill>
                <a:effectLst/>
                <a:latin typeface="Arial" panose="020B0604020202020204" pitchFamily="34" charset="0"/>
                <a:cs typeface="Arial" panose="020B0604020202020204" pitchFamily="34" charset="0"/>
              </a:rPr>
              <a:t> час </a:t>
            </a:r>
            <a:r>
              <a:rPr lang="ru-RU" sz="1800" b="0" i="0" dirty="0" err="1">
                <a:solidFill>
                  <a:srgbClr val="333333"/>
                </a:solidFill>
                <a:effectLst/>
                <a:latin typeface="Arial" panose="020B0604020202020204" pitchFamily="34" charset="0"/>
                <a:cs typeface="Arial" panose="020B0604020202020204" pitchFamily="34" charset="0"/>
              </a:rPr>
              <a:t>здійснення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такої</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оцінки</a:t>
            </a:r>
            <a:r>
              <a:rPr lang="ru-RU" sz="1800" b="0" i="0" dirty="0">
                <a:solidFill>
                  <a:srgbClr val="333333"/>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7626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uk-UA" sz="3200" b="1" cap="small" dirty="0">
                <a:solidFill>
                  <a:srgbClr val="000000"/>
                </a:solidFill>
                <a:latin typeface="Arial" panose="020B0604020202020204" pitchFamily="34" charset="0"/>
              </a:rPr>
              <a:t>Звіт про стратегічну екологічну оцінку</a:t>
            </a:r>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p:txBody>
          <a:bodyPr>
            <a:noAutofit/>
          </a:bodyPr>
          <a:lstStyle/>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9) заходи, </a:t>
            </a:r>
            <a:r>
              <a:rPr lang="ru-RU" sz="1800" b="0" i="0" dirty="0" err="1">
                <a:solidFill>
                  <a:srgbClr val="333333"/>
                </a:solidFill>
                <a:effectLst/>
                <a:latin typeface="Arial" panose="020B0604020202020204" pitchFamily="34" charset="0"/>
                <a:cs typeface="Arial" panose="020B0604020202020204" pitchFamily="34" charset="0"/>
              </a:rPr>
              <a:t>передбачені</a:t>
            </a:r>
            <a:r>
              <a:rPr lang="ru-RU" sz="1800" b="0" i="0" dirty="0">
                <a:solidFill>
                  <a:srgbClr val="333333"/>
                </a:solidFill>
                <a:effectLst/>
                <a:latin typeface="Arial" panose="020B0604020202020204" pitchFamily="34" charset="0"/>
                <a:cs typeface="Arial" panose="020B0604020202020204" pitchFamily="34" charset="0"/>
              </a:rPr>
              <a:t> для </a:t>
            </a:r>
            <a:r>
              <a:rPr lang="ru-RU" sz="1800" b="0" i="0" dirty="0" err="1">
                <a:solidFill>
                  <a:srgbClr val="333333"/>
                </a:solidFill>
                <a:effectLst/>
                <a:latin typeface="Arial" panose="020B0604020202020204" pitchFamily="34" charset="0"/>
                <a:cs typeface="Arial" panose="020B0604020202020204" pitchFamily="34" charset="0"/>
              </a:rPr>
              <a:t>здійснення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моніторингу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наслідків</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виконання</a:t>
            </a:r>
            <a:r>
              <a:rPr lang="ru-RU" sz="1800" b="0" i="0" dirty="0">
                <a:solidFill>
                  <a:srgbClr val="333333"/>
                </a:solidFill>
                <a:effectLst/>
                <a:latin typeface="Arial" panose="020B0604020202020204" pitchFamily="34" charset="0"/>
                <a:cs typeface="Arial" panose="020B0604020202020204" pitchFamily="34" charset="0"/>
              </a:rPr>
              <a:t> документа державного </a:t>
            </a:r>
            <a:r>
              <a:rPr lang="ru-RU" sz="1800" b="0" i="0" dirty="0" err="1">
                <a:solidFill>
                  <a:srgbClr val="333333"/>
                </a:solidFill>
                <a:effectLst/>
                <a:latin typeface="Arial" panose="020B0604020202020204" pitchFamily="34" charset="0"/>
                <a:cs typeface="Arial" panose="020B0604020202020204" pitchFamily="34" charset="0"/>
              </a:rPr>
              <a:t>планування</a:t>
            </a:r>
            <a:r>
              <a:rPr lang="ru-RU" sz="1800" b="0" i="0" dirty="0">
                <a:solidFill>
                  <a:srgbClr val="333333"/>
                </a:solidFill>
                <a:effectLst/>
                <a:latin typeface="Arial" panose="020B0604020202020204" pitchFamily="34" charset="0"/>
                <a:cs typeface="Arial" panose="020B0604020202020204" pitchFamily="34" charset="0"/>
              </a:rPr>
              <a:t> для </a:t>
            </a:r>
            <a:r>
              <a:rPr lang="ru-RU" sz="1800" b="0" i="0" dirty="0" err="1">
                <a:solidFill>
                  <a:srgbClr val="333333"/>
                </a:solidFill>
                <a:effectLst/>
                <a:latin typeface="Arial" panose="020B0604020202020204" pitchFamily="34" charset="0"/>
                <a:cs typeface="Arial" panose="020B0604020202020204" pitchFamily="34" charset="0"/>
              </a:rPr>
              <a:t>довкілля</a:t>
            </a:r>
            <a:r>
              <a:rPr lang="ru-RU" sz="1800" b="0" i="0" dirty="0">
                <a:solidFill>
                  <a:srgbClr val="333333"/>
                </a:solidFill>
                <a:effectLst/>
                <a:latin typeface="Arial" panose="020B0604020202020204" pitchFamily="34" charset="0"/>
                <a:cs typeface="Arial" panose="020B0604020202020204" pitchFamily="34" charset="0"/>
              </a:rPr>
              <a:t>, у тому </a:t>
            </a:r>
            <a:r>
              <a:rPr lang="ru-RU" sz="1800" b="0" i="0" dirty="0" err="1">
                <a:solidFill>
                  <a:srgbClr val="333333"/>
                </a:solidFill>
                <a:effectLst/>
                <a:latin typeface="Arial" panose="020B0604020202020204" pitchFamily="34" charset="0"/>
                <a:cs typeface="Arial" panose="020B0604020202020204" pitchFamily="34" charset="0"/>
              </a:rPr>
              <a:t>числі</a:t>
            </a:r>
            <a:r>
              <a:rPr lang="ru-RU" sz="1800" b="0" i="0" dirty="0">
                <a:solidFill>
                  <a:srgbClr val="333333"/>
                </a:solidFill>
                <a:effectLst/>
                <a:latin typeface="Arial" panose="020B0604020202020204" pitchFamily="34" charset="0"/>
                <a:cs typeface="Arial" panose="020B0604020202020204" pitchFamily="34" charset="0"/>
              </a:rPr>
              <a:t> для </a:t>
            </a:r>
            <a:r>
              <a:rPr lang="ru-RU" sz="1800" b="0" i="0" dirty="0" err="1">
                <a:solidFill>
                  <a:srgbClr val="333333"/>
                </a:solidFill>
                <a:effectLst/>
                <a:latin typeface="Arial" panose="020B0604020202020204" pitchFamily="34" charset="0"/>
                <a:cs typeface="Arial" panose="020B0604020202020204" pitchFamily="34" charset="0"/>
              </a:rPr>
              <a:t>здоров’я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населення</a:t>
            </a:r>
            <a:r>
              <a:rPr lang="ru-RU" sz="1800" b="0" i="0" dirty="0">
                <a:solidFill>
                  <a:srgbClr val="333333"/>
                </a:solidFill>
                <a:effectLst/>
                <a:latin typeface="Arial" panose="020B0604020202020204" pitchFamily="34" charset="0"/>
                <a:cs typeface="Arial" panose="020B0604020202020204" pitchFamily="34" charset="0"/>
              </a:rPr>
              <a:t>;</a:t>
            </a:r>
          </a:p>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10) </a:t>
            </a:r>
            <a:r>
              <a:rPr lang="ru-RU" sz="1800" b="0" i="0" dirty="0" err="1">
                <a:solidFill>
                  <a:srgbClr val="333333"/>
                </a:solidFill>
                <a:effectLst/>
                <a:latin typeface="Arial" panose="020B0604020202020204" pitchFamily="34" charset="0"/>
                <a:cs typeface="Arial" panose="020B0604020202020204" pitchFamily="34" charset="0"/>
              </a:rPr>
              <a:t>опис</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ймовірних</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транскордонних</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наслідків</a:t>
            </a:r>
            <a:r>
              <a:rPr lang="ru-RU" sz="1800" b="0" i="0" dirty="0">
                <a:solidFill>
                  <a:srgbClr val="333333"/>
                </a:solidFill>
                <a:effectLst/>
                <a:latin typeface="Arial" panose="020B0604020202020204" pitchFamily="34" charset="0"/>
                <a:cs typeface="Arial" panose="020B0604020202020204" pitchFamily="34" charset="0"/>
              </a:rPr>
              <a:t> для </a:t>
            </a:r>
            <a:r>
              <a:rPr lang="ru-RU" sz="1800" b="0" i="0" dirty="0" err="1">
                <a:solidFill>
                  <a:srgbClr val="333333"/>
                </a:solidFill>
                <a:effectLst/>
                <a:latin typeface="Arial" panose="020B0604020202020204" pitchFamily="34" charset="0"/>
                <a:cs typeface="Arial" panose="020B0604020202020204" pitchFamily="34" charset="0"/>
              </a:rPr>
              <a:t>довкілля</a:t>
            </a:r>
            <a:r>
              <a:rPr lang="ru-RU" sz="1800" b="0" i="0" dirty="0">
                <a:solidFill>
                  <a:srgbClr val="333333"/>
                </a:solidFill>
                <a:effectLst/>
                <a:latin typeface="Arial" panose="020B0604020202020204" pitchFamily="34" charset="0"/>
                <a:cs typeface="Arial" panose="020B0604020202020204" pitchFamily="34" charset="0"/>
              </a:rPr>
              <a:t>, у тому </a:t>
            </a:r>
            <a:r>
              <a:rPr lang="ru-RU" sz="1800" b="0" i="0" dirty="0" err="1">
                <a:solidFill>
                  <a:srgbClr val="333333"/>
                </a:solidFill>
                <a:effectLst/>
                <a:latin typeface="Arial" panose="020B0604020202020204" pitchFamily="34" charset="0"/>
                <a:cs typeface="Arial" panose="020B0604020202020204" pitchFamily="34" charset="0"/>
              </a:rPr>
              <a:t>числі</a:t>
            </a:r>
            <a:r>
              <a:rPr lang="ru-RU" sz="1800" b="0" i="0" dirty="0">
                <a:solidFill>
                  <a:srgbClr val="333333"/>
                </a:solidFill>
                <a:effectLst/>
                <a:latin typeface="Arial" panose="020B0604020202020204" pitchFamily="34" charset="0"/>
                <a:cs typeface="Arial" panose="020B0604020202020204" pitchFamily="34" charset="0"/>
              </a:rPr>
              <a:t> для </a:t>
            </a:r>
            <a:r>
              <a:rPr lang="ru-RU" sz="1800" b="0" i="0" dirty="0" err="1">
                <a:solidFill>
                  <a:srgbClr val="333333"/>
                </a:solidFill>
                <a:effectLst/>
                <a:latin typeface="Arial" panose="020B0604020202020204" pitchFamily="34" charset="0"/>
                <a:cs typeface="Arial" panose="020B0604020202020204" pitchFamily="34" charset="0"/>
              </a:rPr>
              <a:t>здоров’я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населення</a:t>
            </a:r>
            <a:r>
              <a:rPr lang="ru-RU" sz="1800" b="0" i="0" dirty="0">
                <a:solidFill>
                  <a:srgbClr val="333333"/>
                </a:solidFill>
                <a:effectLst/>
                <a:latin typeface="Arial" panose="020B0604020202020204" pitchFamily="34" charset="0"/>
                <a:cs typeface="Arial" panose="020B0604020202020204" pitchFamily="34" charset="0"/>
              </a:rPr>
              <a:t> (за </a:t>
            </a:r>
            <a:r>
              <a:rPr lang="ru-RU" sz="1800" b="0" i="0" dirty="0" err="1">
                <a:solidFill>
                  <a:srgbClr val="333333"/>
                </a:solidFill>
                <a:effectLst/>
                <a:latin typeface="Arial" panose="020B0604020202020204" pitchFamily="34" charset="0"/>
                <a:cs typeface="Arial" panose="020B0604020202020204" pitchFamily="34" charset="0"/>
              </a:rPr>
              <a:t>наявності</a:t>
            </a:r>
            <a:r>
              <a:rPr lang="ru-RU" sz="1800" b="0" i="0" dirty="0">
                <a:solidFill>
                  <a:srgbClr val="333333"/>
                </a:solidFill>
                <a:effectLst/>
                <a:latin typeface="Arial" panose="020B0604020202020204" pitchFamily="34" charset="0"/>
                <a:cs typeface="Arial" panose="020B0604020202020204" pitchFamily="34" charset="0"/>
              </a:rPr>
              <a:t>);</a:t>
            </a:r>
          </a:p>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11) резюме </a:t>
            </a:r>
            <a:r>
              <a:rPr lang="ru-RU" sz="1800" b="0" i="0" dirty="0" err="1">
                <a:solidFill>
                  <a:srgbClr val="333333"/>
                </a:solidFill>
                <a:effectLst/>
                <a:latin typeface="Arial" panose="020B0604020202020204" pitchFamily="34" charset="0"/>
                <a:cs typeface="Arial" panose="020B0604020202020204" pitchFamily="34" charset="0"/>
              </a:rPr>
              <a:t>нетехнічного</a:t>
            </a:r>
            <a:r>
              <a:rPr lang="ru-RU" sz="1800" b="0" i="0" dirty="0">
                <a:solidFill>
                  <a:srgbClr val="333333"/>
                </a:solidFill>
                <a:effectLst/>
                <a:latin typeface="Arial" panose="020B0604020202020204" pitchFamily="34" charset="0"/>
                <a:cs typeface="Arial" panose="020B0604020202020204" pitchFamily="34" charset="0"/>
              </a:rPr>
              <a:t> характеру </a:t>
            </a:r>
            <a:r>
              <a:rPr lang="ru-RU" sz="1800" b="0" i="0" dirty="0" err="1">
                <a:solidFill>
                  <a:srgbClr val="333333"/>
                </a:solidFill>
                <a:effectLst/>
                <a:latin typeface="Arial" panose="020B0604020202020204" pitchFamily="34" charset="0"/>
                <a:cs typeface="Arial" panose="020B0604020202020204" pitchFamily="34" charset="0"/>
              </a:rPr>
              <a:t>інформації</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передбаченої</a:t>
            </a:r>
            <a:r>
              <a:rPr lang="ru-RU" sz="1800" b="0" i="0" dirty="0">
                <a:solidFill>
                  <a:srgbClr val="333333"/>
                </a:solidFill>
                <a:effectLst/>
                <a:latin typeface="Arial" panose="020B0604020202020204" pitchFamily="34" charset="0"/>
                <a:cs typeface="Arial" panose="020B0604020202020204" pitchFamily="34" charset="0"/>
              </a:rPr>
              <a:t> пунктами 1-10 </a:t>
            </a:r>
            <a:r>
              <a:rPr lang="ru-RU" sz="1800" b="0" i="0" dirty="0" err="1">
                <a:solidFill>
                  <a:srgbClr val="333333"/>
                </a:solidFill>
                <a:effectLst/>
                <a:latin typeface="Arial" panose="020B0604020202020204" pitchFamily="34" charset="0"/>
                <a:cs typeface="Arial" panose="020B0604020202020204" pitchFamily="34" charset="0"/>
              </a:rPr>
              <a:t>розраховане</a:t>
            </a:r>
            <a:r>
              <a:rPr lang="ru-RU" sz="1800" b="0" i="0" dirty="0">
                <a:solidFill>
                  <a:srgbClr val="333333"/>
                </a:solidFill>
                <a:effectLst/>
                <a:latin typeface="Arial" panose="020B0604020202020204" pitchFamily="34" charset="0"/>
                <a:cs typeface="Arial" panose="020B0604020202020204" pitchFamily="34" charset="0"/>
              </a:rPr>
              <a:t> на </a:t>
            </a:r>
            <a:r>
              <a:rPr lang="ru-RU" sz="1800" b="0" i="0" dirty="0" err="1">
                <a:solidFill>
                  <a:srgbClr val="333333"/>
                </a:solidFill>
                <a:effectLst/>
                <a:latin typeface="Arial" panose="020B0604020202020204" pitchFamily="34" charset="0"/>
                <a:cs typeface="Arial" panose="020B0604020202020204" pitchFamily="34" charset="0"/>
              </a:rPr>
              <a:t>широку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аудиторію</a:t>
            </a:r>
            <a:r>
              <a:rPr lang="ru-RU" sz="1800" b="0" i="0" dirty="0">
                <a:solidFill>
                  <a:srgbClr val="333333"/>
                </a:solidFill>
                <a:effectLst/>
                <a:latin typeface="Arial" panose="020B0604020202020204" pitchFamily="34" charset="0"/>
                <a:cs typeface="Arial" panose="020B0604020202020204" pitchFamily="34" charset="0"/>
              </a:rPr>
              <a:t>.</a:t>
            </a:r>
          </a:p>
          <a:p>
            <a:pPr marL="0" indent="0" algn="just">
              <a:buNone/>
            </a:pPr>
            <a:r>
              <a:rPr lang="ru-RU" sz="1800" b="0" i="0" dirty="0" err="1">
                <a:solidFill>
                  <a:srgbClr val="333333"/>
                </a:solidFill>
                <a:effectLst/>
                <a:latin typeface="Arial" panose="020B0604020202020204" pitchFamily="34" charset="0"/>
                <a:cs typeface="Arial" panose="020B0604020202020204" pitchFamily="34" charset="0"/>
              </a:rPr>
              <a:t>Звіт</a:t>
            </a:r>
            <a:r>
              <a:rPr lang="ru-RU" sz="1800" b="0" i="0" dirty="0">
                <a:solidFill>
                  <a:srgbClr val="333333"/>
                </a:solidFill>
                <a:effectLst/>
                <a:latin typeface="Arial" panose="020B0604020202020204" pitchFamily="34" charset="0"/>
                <a:cs typeface="Arial" panose="020B0604020202020204" pitchFamily="34" charset="0"/>
              </a:rPr>
              <a:t> про </a:t>
            </a:r>
            <a:r>
              <a:rPr lang="ru-RU" sz="1800" b="0" i="0" dirty="0" err="1">
                <a:solidFill>
                  <a:srgbClr val="333333"/>
                </a:solidFill>
                <a:effectLst/>
                <a:latin typeface="Arial" panose="020B0604020202020204" pitchFamily="34" charset="0"/>
                <a:cs typeface="Arial" panose="020B0604020202020204" pitchFamily="34" charset="0"/>
              </a:rPr>
              <a:t>стратегічну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екологічну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оцінку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підписується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всіма</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його</a:t>
            </a:r>
            <a:r>
              <a:rPr lang="ru-RU" sz="1800" b="0" i="0" dirty="0">
                <a:solidFill>
                  <a:srgbClr val="333333"/>
                </a:solidFill>
                <a:effectLst/>
                <a:latin typeface="Arial" panose="020B0604020202020204" pitchFamily="34" charset="0"/>
                <a:cs typeface="Arial" panose="020B0604020202020204" pitchFamily="34" charset="0"/>
              </a:rPr>
              <a:t> авторами (</a:t>
            </a:r>
            <a:r>
              <a:rPr lang="ru-RU" sz="1800" b="0" i="0" dirty="0" err="1">
                <a:solidFill>
                  <a:srgbClr val="333333"/>
                </a:solidFill>
                <a:effectLst/>
                <a:latin typeface="Arial" panose="020B0604020202020204" pitchFamily="34" charset="0"/>
                <a:cs typeface="Arial" panose="020B0604020202020204" pitchFamily="34" charset="0"/>
              </a:rPr>
              <a:t>виконавцями</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із</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зазначенням</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їхньої</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кваліфікації</a:t>
            </a:r>
            <a:r>
              <a:rPr lang="ru-RU" sz="1800" b="0" i="0" dirty="0">
                <a:solidFill>
                  <a:srgbClr val="333333"/>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2978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uk-UA" sz="3200" b="1" cap="small" dirty="0">
                <a:solidFill>
                  <a:srgbClr val="000000"/>
                </a:solidFill>
                <a:latin typeface="Arial" panose="020B0604020202020204" pitchFamily="34" charset="0"/>
              </a:rPr>
              <a:t>Громадське обговорення</a:t>
            </a:r>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p:txBody>
          <a:bodyPr>
            <a:noAutofit/>
          </a:bodyPr>
          <a:lstStyle/>
          <a:p>
            <a:pPr marL="0" indent="0" algn="just">
              <a:buNone/>
            </a:pPr>
            <a:r>
              <a:rPr lang="ru-RU" sz="1800" dirty="0" err="1">
                <a:latin typeface="Arial" panose="020B0604020202020204" pitchFamily="34" charset="0"/>
                <a:cs typeface="Arial" panose="020B0604020202020204" pitchFamily="34" charset="0"/>
              </a:rPr>
              <a:t>Замовник</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своєчасно</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забезпечує</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можливості</a:t>
            </a:r>
            <a:r>
              <a:rPr lang="ru-RU" sz="1800" dirty="0">
                <a:latin typeface="Arial" panose="020B0604020202020204" pitchFamily="34" charset="0"/>
                <a:cs typeface="Arial" panose="020B0604020202020204" pitchFamily="34" charset="0"/>
              </a:rPr>
              <a:t> для </a:t>
            </a:r>
            <a:r>
              <a:rPr lang="ru-RU" sz="1800" dirty="0" err="1">
                <a:latin typeface="Arial" panose="020B0604020202020204" pitchFamily="34" charset="0"/>
                <a:cs typeface="Arial" panose="020B0604020202020204" pitchFamily="34" charset="0"/>
              </a:rPr>
              <a:t>участі</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громадськості</a:t>
            </a:r>
            <a:r>
              <a:rPr lang="ru-RU" sz="1800" dirty="0">
                <a:latin typeface="Arial" panose="020B0604020202020204" pitchFamily="34" charset="0"/>
                <a:cs typeface="Arial" panose="020B0604020202020204" pitchFamily="34" charset="0"/>
              </a:rPr>
              <a:t> у </a:t>
            </a:r>
            <a:r>
              <a:rPr lang="ru-RU" sz="1800" dirty="0" err="1">
                <a:latin typeface="Arial" panose="020B0604020202020204" pitchFamily="34" charset="0"/>
                <a:cs typeface="Arial" panose="020B0604020202020204" pitchFamily="34" charset="0"/>
              </a:rPr>
              <a:t>стратегічній</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екологічній</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оцінці</a:t>
            </a:r>
            <a:r>
              <a:rPr lang="ru-RU" sz="1800" dirty="0">
                <a:latin typeface="Arial" panose="020B0604020202020204" pitchFamily="34" charset="0"/>
                <a:cs typeface="Arial" panose="020B0604020202020204" pitchFamily="34" charset="0"/>
              </a:rPr>
              <a:t> проекту документа державного </a:t>
            </a:r>
            <a:r>
              <a:rPr lang="ru-RU" sz="1800" dirty="0" err="1">
                <a:latin typeface="Arial" panose="020B0604020202020204" pitchFamily="34" charset="0"/>
                <a:cs typeface="Arial" panose="020B0604020202020204" pitchFamily="34" charset="0"/>
              </a:rPr>
              <a:t>планування</a:t>
            </a:r>
            <a:r>
              <a:rPr lang="ru-RU" sz="1800" dirty="0">
                <a:latin typeface="Arial" panose="020B0604020202020204" pitchFamily="34" charset="0"/>
                <a:cs typeface="Arial" panose="020B0604020202020204" pitchFamily="34" charset="0"/>
              </a:rPr>
              <a:t>, за </a:t>
            </a:r>
            <a:r>
              <a:rPr lang="ru-RU" sz="1800" dirty="0" err="1">
                <a:latin typeface="Arial" panose="020B0604020202020204" pitchFamily="34" charset="0"/>
                <a:cs typeface="Arial" panose="020B0604020202020204" pitchFamily="34" charset="0"/>
              </a:rPr>
              <a:t>умови</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доступності</a:t>
            </a:r>
            <a:r>
              <a:rPr lang="ru-RU" sz="1800" dirty="0">
                <a:latin typeface="Arial" panose="020B0604020202020204" pitchFamily="34" charset="0"/>
                <a:cs typeface="Arial" panose="020B0604020202020204" pitchFamily="34" charset="0"/>
              </a:rPr>
              <a:t> для </a:t>
            </a:r>
            <a:r>
              <a:rPr lang="ru-RU" sz="1800" dirty="0" err="1">
                <a:latin typeface="Arial" panose="020B0604020202020204" pitchFamily="34" charset="0"/>
                <a:cs typeface="Arial" panose="020B0604020202020204" pitchFamily="34" charset="0"/>
              </a:rPr>
              <a:t>розгляду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всіх</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альтернативних</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варіантів</a:t>
            </a:r>
            <a:r>
              <a:rPr lang="ru-RU" sz="1800" dirty="0">
                <a:latin typeface="Arial" panose="020B0604020202020204" pitchFamily="34" charset="0"/>
                <a:cs typeface="Arial" panose="020B0604020202020204" pitchFamily="34" charset="0"/>
              </a:rPr>
              <a:t>.</a:t>
            </a:r>
          </a:p>
          <a:p>
            <a:pPr marL="0" indent="0" algn="just">
              <a:buNone/>
            </a:pPr>
            <a:r>
              <a:rPr lang="ru-RU" sz="1800" dirty="0">
                <a:latin typeface="Arial" panose="020B0604020202020204" pitchFamily="34" charset="0"/>
                <a:cs typeface="Arial" panose="020B0604020202020204" pitchFamily="34" charset="0"/>
              </a:rPr>
              <a:t>Проект документа державного </a:t>
            </a:r>
            <a:r>
              <a:rPr lang="ru-RU" sz="1800" dirty="0" err="1">
                <a:latin typeface="Arial" panose="020B0604020202020204" pitchFamily="34" charset="0"/>
                <a:cs typeface="Arial" panose="020B0604020202020204" pitchFamily="34" charset="0"/>
              </a:rPr>
              <a:t>планування</a:t>
            </a:r>
            <a:r>
              <a:rPr lang="ru-RU" sz="1800" dirty="0">
                <a:latin typeface="Arial" panose="020B0604020202020204" pitchFamily="34" charset="0"/>
                <a:cs typeface="Arial" panose="020B0604020202020204" pitchFamily="34" charset="0"/>
              </a:rPr>
              <a:t> та </a:t>
            </a:r>
            <a:r>
              <a:rPr lang="ru-RU" sz="1800" dirty="0" err="1">
                <a:latin typeface="Arial" panose="020B0604020202020204" pitchFamily="34" charset="0"/>
                <a:cs typeface="Arial" panose="020B0604020202020204" pitchFamily="34" charset="0"/>
              </a:rPr>
              <a:t>звіт</a:t>
            </a:r>
            <a:r>
              <a:rPr lang="ru-RU" sz="1800" dirty="0">
                <a:latin typeface="Arial" panose="020B0604020202020204" pitchFamily="34" charset="0"/>
                <a:cs typeface="Arial" panose="020B0604020202020204" pitchFamily="34" charset="0"/>
              </a:rPr>
              <a:t> про </a:t>
            </a:r>
            <a:r>
              <a:rPr lang="ru-RU" sz="1800" dirty="0" err="1">
                <a:latin typeface="Arial" panose="020B0604020202020204" pitchFamily="34" charset="0"/>
                <a:cs typeface="Arial" panose="020B0604020202020204" pitchFamily="34" charset="0"/>
              </a:rPr>
              <a:t>стратегічну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екологічну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оцінку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оприлюднюються</a:t>
            </a:r>
            <a:r>
              <a:rPr lang="ru-RU" sz="1800" dirty="0">
                <a:latin typeface="Arial" panose="020B0604020202020204" pitchFamily="34" charset="0"/>
                <a:cs typeface="Arial" panose="020B0604020202020204" pitchFamily="34" charset="0"/>
              </a:rPr>
              <a:t> на </a:t>
            </a:r>
            <a:r>
              <a:rPr lang="ru-RU" sz="1800" dirty="0" err="1">
                <a:latin typeface="Arial" panose="020B0604020202020204" pitchFamily="34" charset="0"/>
                <a:cs typeface="Arial" panose="020B0604020202020204" pitchFamily="34" charset="0"/>
              </a:rPr>
              <a:t>офіційному</a:t>
            </a:r>
            <a:r>
              <a:rPr lang="ru-RU" sz="1800" dirty="0">
                <a:latin typeface="Arial" panose="020B0604020202020204" pitchFamily="34" charset="0"/>
                <a:cs typeface="Arial" panose="020B0604020202020204" pitchFamily="34" charset="0"/>
              </a:rPr>
              <a:t> веб-</a:t>
            </a:r>
            <a:r>
              <a:rPr lang="ru-RU" sz="1800" dirty="0" err="1">
                <a:latin typeface="Arial" panose="020B0604020202020204" pitchFamily="34" charset="0"/>
                <a:cs typeface="Arial" panose="020B0604020202020204" pitchFamily="34" charset="0"/>
              </a:rPr>
              <a:t>сайті</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замовника</a:t>
            </a:r>
            <a:r>
              <a:rPr lang="ru-RU" sz="1800" dirty="0">
                <a:latin typeface="Arial" panose="020B0604020202020204" pitchFamily="34" charset="0"/>
                <a:cs typeface="Arial" panose="020B0604020202020204" pitchFamily="34" charset="0"/>
              </a:rPr>
              <a:t> з метою </a:t>
            </a:r>
            <a:r>
              <a:rPr lang="ru-RU" sz="1800" dirty="0" err="1">
                <a:latin typeface="Arial" panose="020B0604020202020204" pitchFamily="34" charset="0"/>
                <a:cs typeface="Arial" panose="020B0604020202020204" pitchFamily="34" charset="0"/>
              </a:rPr>
              <a:t>одержання</a:t>
            </a:r>
            <a:r>
              <a:rPr lang="ru-RU" sz="1800" dirty="0">
                <a:latin typeface="Arial" panose="020B0604020202020204" pitchFamily="34" charset="0"/>
                <a:cs typeface="Arial" panose="020B0604020202020204" pitchFamily="34" charset="0"/>
              </a:rPr>
              <a:t> та </a:t>
            </a:r>
            <a:r>
              <a:rPr lang="ru-RU" sz="1800" dirty="0" err="1">
                <a:latin typeface="Arial" panose="020B0604020202020204" pitchFamily="34" charset="0"/>
                <a:cs typeface="Arial" panose="020B0604020202020204" pitchFamily="34" charset="0"/>
              </a:rPr>
              <a:t>врахування</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зауважень</a:t>
            </a:r>
            <a:r>
              <a:rPr lang="ru-RU" sz="1800" dirty="0">
                <a:latin typeface="Arial" panose="020B0604020202020204" pitchFamily="34" charset="0"/>
                <a:cs typeface="Arial" panose="020B0604020202020204" pitchFamily="34" charset="0"/>
              </a:rPr>
              <a:t> і </a:t>
            </a:r>
            <a:r>
              <a:rPr lang="ru-RU" sz="1800" dirty="0" err="1">
                <a:latin typeface="Arial" panose="020B0604020202020204" pitchFamily="34" charset="0"/>
                <a:cs typeface="Arial" panose="020B0604020202020204" pitchFamily="34" charset="0"/>
              </a:rPr>
              <a:t>пропозицій</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громадськості</a:t>
            </a:r>
            <a:r>
              <a:rPr lang="ru-RU" sz="1800" dirty="0">
                <a:latin typeface="Arial" panose="020B0604020202020204" pitchFamily="34" charset="0"/>
                <a:cs typeface="Arial" panose="020B0604020202020204" pitchFamily="34" charset="0"/>
              </a:rPr>
              <a:t>.</a:t>
            </a:r>
          </a:p>
          <a:p>
            <a:pPr marL="0" indent="0" algn="just">
              <a:buNone/>
            </a:pPr>
            <a:r>
              <a:rPr lang="ru-RU" sz="1800" dirty="0">
                <a:latin typeface="Arial" panose="020B0604020202020204" pitchFamily="34" charset="0"/>
                <a:cs typeface="Arial" panose="020B0604020202020204" pitchFamily="34" charset="0"/>
              </a:rPr>
              <a:t>Про </a:t>
            </a:r>
            <a:r>
              <a:rPr lang="ru-RU" sz="1800" dirty="0" err="1">
                <a:latin typeface="Arial" panose="020B0604020202020204" pitchFamily="34" charset="0"/>
                <a:cs typeface="Arial" panose="020B0604020202020204" pitchFamily="34" charset="0"/>
              </a:rPr>
              <a:t>оприлюднення</a:t>
            </a:r>
            <a:r>
              <a:rPr lang="ru-RU" sz="1800" dirty="0">
                <a:latin typeface="Arial" panose="020B0604020202020204" pitchFamily="34" charset="0"/>
                <a:cs typeface="Arial" panose="020B0604020202020204" pitchFamily="34" charset="0"/>
              </a:rPr>
              <a:t> проекту документа державного </a:t>
            </a:r>
            <a:r>
              <a:rPr lang="ru-RU" sz="1800" dirty="0" err="1">
                <a:latin typeface="Arial" panose="020B0604020202020204" pitchFamily="34" charset="0"/>
                <a:cs typeface="Arial" panose="020B0604020202020204" pitchFamily="34" charset="0"/>
              </a:rPr>
              <a:t>планування</a:t>
            </a:r>
            <a:r>
              <a:rPr lang="ru-RU" sz="1800" dirty="0">
                <a:latin typeface="Arial" panose="020B0604020202020204" pitchFamily="34" charset="0"/>
                <a:cs typeface="Arial" panose="020B0604020202020204" pitchFamily="34" charset="0"/>
              </a:rPr>
              <a:t> та </a:t>
            </a:r>
            <a:r>
              <a:rPr lang="ru-RU" sz="1800" dirty="0" err="1">
                <a:latin typeface="Arial" panose="020B0604020202020204" pitchFamily="34" charset="0"/>
                <a:cs typeface="Arial" panose="020B0604020202020204" pitchFamily="34" charset="0"/>
              </a:rPr>
              <a:t>звіту</a:t>
            </a:r>
            <a:r>
              <a:rPr lang="ru-RU" sz="1800" dirty="0">
                <a:latin typeface="Arial" panose="020B0604020202020204" pitchFamily="34" charset="0"/>
                <a:cs typeface="Arial" panose="020B0604020202020204" pitchFamily="34" charset="0"/>
              </a:rPr>
              <a:t> про </a:t>
            </a:r>
            <a:r>
              <a:rPr lang="ru-RU" sz="1800" dirty="0" err="1">
                <a:latin typeface="Arial" panose="020B0604020202020204" pitchFamily="34" charset="0"/>
                <a:cs typeface="Arial" panose="020B0604020202020204" pitchFamily="34" charset="0"/>
              </a:rPr>
              <a:t>стратегічну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екологічну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оцінку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громадськість</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повідомляє</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замовник</a:t>
            </a:r>
            <a:r>
              <a:rPr lang="ru-RU" sz="1800" dirty="0">
                <a:latin typeface="Arial" panose="020B0604020202020204" pitchFamily="34" charset="0"/>
                <a:cs typeface="Arial" panose="020B0604020202020204" pitchFamily="34" charset="0"/>
              </a:rPr>
              <a:t>.</a:t>
            </a:r>
          </a:p>
          <a:p>
            <a:pPr marL="0" indent="0" algn="just">
              <a:buNone/>
            </a:pPr>
            <a:r>
              <a:rPr lang="ru-RU" sz="1800" dirty="0" err="1">
                <a:latin typeface="Arial" panose="020B0604020202020204" pitchFamily="34" charset="0"/>
                <a:cs typeface="Arial" panose="020B0604020202020204" pitchFamily="34" charset="0"/>
              </a:rPr>
              <a:t>Повідомлення</a:t>
            </a:r>
            <a:r>
              <a:rPr lang="ru-RU" sz="1800" dirty="0">
                <a:latin typeface="Arial" panose="020B0604020202020204" pitchFamily="34" charset="0"/>
                <a:cs typeface="Arial" panose="020B0604020202020204" pitchFamily="34" charset="0"/>
              </a:rPr>
              <a:t> про </a:t>
            </a:r>
            <a:r>
              <a:rPr lang="ru-RU" sz="1800" dirty="0" err="1">
                <a:latin typeface="Arial" panose="020B0604020202020204" pitchFamily="34" charset="0"/>
                <a:cs typeface="Arial" panose="020B0604020202020204" pitchFamily="34" charset="0"/>
              </a:rPr>
              <a:t>оприлюднення</a:t>
            </a:r>
            <a:r>
              <a:rPr lang="ru-RU" sz="1800" dirty="0">
                <a:latin typeface="Arial" panose="020B0604020202020204" pitchFamily="34" charset="0"/>
                <a:cs typeface="Arial" panose="020B0604020202020204" pitchFamily="34" charset="0"/>
              </a:rPr>
              <a:t> проекту документа державного </a:t>
            </a:r>
            <a:r>
              <a:rPr lang="ru-RU" sz="1800" dirty="0" err="1">
                <a:latin typeface="Arial" panose="020B0604020202020204" pitchFamily="34" charset="0"/>
                <a:cs typeface="Arial" panose="020B0604020202020204" pitchFamily="34" charset="0"/>
              </a:rPr>
              <a:t>планування</a:t>
            </a:r>
            <a:r>
              <a:rPr lang="ru-RU" sz="1800" dirty="0">
                <a:latin typeface="Arial" panose="020B0604020202020204" pitchFamily="34" charset="0"/>
                <a:cs typeface="Arial" panose="020B0604020202020204" pitchFamily="34" charset="0"/>
              </a:rPr>
              <a:t> та </a:t>
            </a:r>
            <a:r>
              <a:rPr lang="ru-RU" sz="1800" dirty="0" err="1">
                <a:latin typeface="Arial" panose="020B0604020202020204" pitchFamily="34" charset="0"/>
                <a:cs typeface="Arial" panose="020B0604020202020204" pitchFamily="34" charset="0"/>
              </a:rPr>
              <a:t>звіту</a:t>
            </a:r>
            <a:r>
              <a:rPr lang="ru-RU" sz="1800" dirty="0">
                <a:latin typeface="Arial" panose="020B0604020202020204" pitchFamily="34" charset="0"/>
                <a:cs typeface="Arial" panose="020B0604020202020204" pitchFamily="34" charset="0"/>
              </a:rPr>
              <a:t> про </a:t>
            </a:r>
            <a:r>
              <a:rPr lang="ru-RU" sz="1800" dirty="0" err="1">
                <a:latin typeface="Arial" panose="020B0604020202020204" pitchFamily="34" charset="0"/>
                <a:cs typeface="Arial" panose="020B0604020202020204" pitchFamily="34" charset="0"/>
              </a:rPr>
              <a:t>стратегічну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екологічну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оцінку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публікується</a:t>
            </a:r>
            <a:r>
              <a:rPr lang="ru-RU" sz="1800" dirty="0">
                <a:latin typeface="Arial" panose="020B0604020202020204" pitchFamily="34" charset="0"/>
                <a:cs typeface="Arial" panose="020B0604020202020204" pitchFamily="34" charset="0"/>
              </a:rPr>
              <a:t> у </a:t>
            </a:r>
            <a:r>
              <a:rPr lang="ru-RU" sz="1800" dirty="0" err="1">
                <a:latin typeface="Arial" panose="020B0604020202020204" pitchFamily="34" charset="0"/>
                <a:cs typeface="Arial" panose="020B0604020202020204" pitchFamily="34" charset="0"/>
              </a:rPr>
              <a:t>друкованих</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засобах</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масової</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інформації</a:t>
            </a:r>
            <a:r>
              <a:rPr lang="ru-RU" sz="1800" dirty="0">
                <a:latin typeface="Arial" panose="020B0604020202020204" pitchFamily="34" charset="0"/>
                <a:cs typeface="Arial" panose="020B0604020202020204" pitchFamily="34" charset="0"/>
              </a:rPr>
              <a:t> (не </a:t>
            </a:r>
            <a:r>
              <a:rPr lang="ru-RU" sz="1800" dirty="0" err="1">
                <a:latin typeface="Arial" panose="020B0604020202020204" pitchFamily="34" charset="0"/>
                <a:cs typeface="Arial" panose="020B0604020202020204" pitchFamily="34" charset="0"/>
              </a:rPr>
              <a:t>менш</a:t>
            </a:r>
            <a:r>
              <a:rPr lang="ru-RU" sz="1800" dirty="0">
                <a:latin typeface="Arial" panose="020B0604020202020204" pitchFamily="34" charset="0"/>
                <a:cs typeface="Arial" panose="020B0604020202020204" pitchFamily="34" charset="0"/>
              </a:rPr>
              <a:t> як у </a:t>
            </a:r>
            <a:r>
              <a:rPr lang="ru-RU" sz="1800" dirty="0" err="1">
                <a:latin typeface="Arial" panose="020B0604020202020204" pitchFamily="34" charset="0"/>
                <a:cs typeface="Arial" panose="020B0604020202020204" pitchFamily="34" charset="0"/>
              </a:rPr>
              <a:t>двох</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визначених</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замовником</a:t>
            </a:r>
            <a:r>
              <a:rPr lang="ru-RU" sz="1800" dirty="0">
                <a:latin typeface="Arial" panose="020B0604020202020204" pitchFamily="34" charset="0"/>
                <a:cs typeface="Arial" panose="020B0604020202020204" pitchFamily="34" charset="0"/>
              </a:rPr>
              <a:t>, та </a:t>
            </a:r>
            <a:r>
              <a:rPr lang="ru-RU" sz="1800" dirty="0" err="1">
                <a:latin typeface="Arial" panose="020B0604020202020204" pitchFamily="34" charset="0"/>
                <a:cs typeface="Arial" panose="020B0604020202020204" pitchFamily="34" charset="0"/>
              </a:rPr>
              <a:t>розміщується</a:t>
            </a:r>
            <a:r>
              <a:rPr lang="ru-RU" sz="1800" dirty="0">
                <a:latin typeface="Arial" panose="020B0604020202020204" pitchFamily="34" charset="0"/>
                <a:cs typeface="Arial" panose="020B0604020202020204" pitchFamily="34" charset="0"/>
              </a:rPr>
              <a:t> на </a:t>
            </a:r>
            <a:r>
              <a:rPr lang="ru-RU" sz="1800" dirty="0" err="1">
                <a:latin typeface="Arial" panose="020B0604020202020204" pitchFamily="34" charset="0"/>
                <a:cs typeface="Arial" panose="020B0604020202020204" pitchFamily="34" charset="0"/>
              </a:rPr>
              <a:t>офіційному</a:t>
            </a:r>
            <a:r>
              <a:rPr lang="ru-RU" sz="1800" dirty="0">
                <a:latin typeface="Arial" panose="020B0604020202020204" pitchFamily="34" charset="0"/>
                <a:cs typeface="Arial" panose="020B0604020202020204" pitchFamily="34" charset="0"/>
              </a:rPr>
              <a:t> веб-</a:t>
            </a:r>
            <a:r>
              <a:rPr lang="ru-RU" sz="1800" dirty="0" err="1">
                <a:latin typeface="Arial" panose="020B0604020202020204" pitchFamily="34" charset="0"/>
                <a:cs typeface="Arial" panose="020B0604020202020204" pitchFamily="34" charset="0"/>
              </a:rPr>
              <a:t>сайті</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замовника</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Замовник</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забезпечує</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розміщення</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повідомлення</a:t>
            </a:r>
            <a:r>
              <a:rPr lang="ru-RU" sz="1800" dirty="0">
                <a:latin typeface="Arial" panose="020B0604020202020204" pitchFamily="34" charset="0"/>
                <a:cs typeface="Arial" panose="020B0604020202020204" pitchFamily="34" charset="0"/>
              </a:rPr>
              <a:t> та доступ до проекту документа державного </a:t>
            </a:r>
            <a:r>
              <a:rPr lang="ru-RU" sz="1800" dirty="0" err="1">
                <a:latin typeface="Arial" panose="020B0604020202020204" pitchFamily="34" charset="0"/>
                <a:cs typeface="Arial" panose="020B0604020202020204" pitchFamily="34" charset="0"/>
              </a:rPr>
              <a:t>планування</a:t>
            </a:r>
            <a:r>
              <a:rPr lang="ru-RU" sz="1800" dirty="0">
                <a:latin typeface="Arial" panose="020B0604020202020204" pitchFamily="34" charset="0"/>
                <a:cs typeface="Arial" panose="020B0604020202020204" pitchFamily="34" charset="0"/>
              </a:rPr>
              <a:t> і </a:t>
            </a:r>
            <a:r>
              <a:rPr lang="ru-RU" sz="1800" dirty="0" err="1">
                <a:latin typeface="Arial" panose="020B0604020202020204" pitchFamily="34" charset="0"/>
                <a:cs typeface="Arial" panose="020B0604020202020204" pitchFamily="34" charset="0"/>
              </a:rPr>
              <a:t>звіту</a:t>
            </a:r>
            <a:r>
              <a:rPr lang="ru-RU" sz="1800" dirty="0">
                <a:latin typeface="Arial" panose="020B0604020202020204" pitchFamily="34" charset="0"/>
                <a:cs typeface="Arial" panose="020B0604020202020204" pitchFamily="34" charset="0"/>
              </a:rPr>
              <a:t> про </a:t>
            </a:r>
            <a:r>
              <a:rPr lang="ru-RU" sz="1800" dirty="0" err="1">
                <a:latin typeface="Arial" panose="020B0604020202020204" pitchFamily="34" charset="0"/>
                <a:cs typeface="Arial" panose="020B0604020202020204" pitchFamily="34" charset="0"/>
              </a:rPr>
              <a:t>стратегічну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екологічну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оцінку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протягом</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усього</a:t>
            </a:r>
            <a:r>
              <a:rPr lang="ru-RU" sz="1800" dirty="0">
                <a:latin typeface="Arial" panose="020B0604020202020204" pitchFamily="34" charset="0"/>
                <a:cs typeface="Arial" panose="020B0604020202020204" pitchFamily="34" charset="0"/>
              </a:rPr>
              <a:t> строку </a:t>
            </a:r>
            <a:r>
              <a:rPr lang="ru-RU" sz="1800" dirty="0" err="1">
                <a:latin typeface="Arial" panose="020B0604020202020204" pitchFamily="34" charset="0"/>
                <a:cs typeface="Arial" panose="020B0604020202020204" pitchFamily="34" charset="0"/>
              </a:rPr>
              <a:t>громадського</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обговорення</a:t>
            </a:r>
            <a:r>
              <a:rPr lang="ru-RU" sz="1800" dirty="0">
                <a:latin typeface="Arial" panose="020B0604020202020204" pitchFamily="34" charset="0"/>
                <a:cs typeface="Arial" panose="020B0604020202020204" pitchFamily="34" charset="0"/>
              </a:rPr>
              <a:t>.</a:t>
            </a:r>
          </a:p>
          <a:p>
            <a:pPr marL="0" indent="0" algn="just">
              <a:buNone/>
            </a:pPr>
            <a:r>
              <a:rPr lang="ru-RU" sz="1800" dirty="0">
                <a:latin typeface="Arial" panose="020B0604020202020204" pitchFamily="34" charset="0"/>
                <a:cs typeface="Arial" panose="020B0604020202020204" pitchFamily="34" charset="0"/>
              </a:rPr>
              <a:t>Строк </a:t>
            </a:r>
            <a:r>
              <a:rPr lang="ru-RU" sz="1800" dirty="0" err="1">
                <a:latin typeface="Arial" panose="020B0604020202020204" pitchFamily="34" charset="0"/>
                <a:cs typeface="Arial" panose="020B0604020202020204" pitchFamily="34" charset="0"/>
              </a:rPr>
              <a:t>громадського</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обговорення</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встановлюється</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замовником</a:t>
            </a:r>
            <a:r>
              <a:rPr lang="ru-RU" sz="1800" dirty="0">
                <a:latin typeface="Arial" panose="020B0604020202020204" pitchFamily="34" charset="0"/>
                <a:cs typeface="Arial" panose="020B0604020202020204" pitchFamily="34" charset="0"/>
              </a:rPr>
              <a:t> і не </a:t>
            </a:r>
            <a:r>
              <a:rPr lang="ru-RU" sz="1800" dirty="0" err="1">
                <a:latin typeface="Arial" panose="020B0604020202020204" pitchFamily="34" charset="0"/>
                <a:cs typeface="Arial" panose="020B0604020202020204" pitchFamily="34" charset="0"/>
              </a:rPr>
              <a:t>може</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становити</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менш</a:t>
            </a:r>
            <a:r>
              <a:rPr lang="ru-RU" sz="1800" dirty="0">
                <a:latin typeface="Arial" panose="020B0604020202020204" pitchFamily="34" charset="0"/>
                <a:cs typeface="Arial" panose="020B0604020202020204" pitchFamily="34" charset="0"/>
              </a:rPr>
              <a:t> як 30 </a:t>
            </a:r>
            <a:r>
              <a:rPr lang="ru-RU" sz="1800" dirty="0" err="1">
                <a:latin typeface="Arial" panose="020B0604020202020204" pitchFamily="34" charset="0"/>
                <a:cs typeface="Arial" panose="020B0604020202020204" pitchFamily="34" charset="0"/>
              </a:rPr>
              <a:t>днів</a:t>
            </a:r>
            <a:r>
              <a:rPr lang="ru-RU" sz="1800" dirty="0">
                <a:latin typeface="Arial" panose="020B0604020202020204" pitchFamily="34" charset="0"/>
                <a:cs typeface="Arial" panose="020B0604020202020204" pitchFamily="34" charset="0"/>
              </a:rPr>
              <a:t> з дня </a:t>
            </a:r>
            <a:r>
              <a:rPr lang="ru-RU" sz="1800" dirty="0" err="1">
                <a:latin typeface="Arial" panose="020B0604020202020204" pitchFamily="34" charset="0"/>
                <a:cs typeface="Arial" panose="020B0604020202020204" pitchFamily="34" charset="0"/>
              </a:rPr>
              <a:t>оприлюднення</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повідомлення</a:t>
            </a:r>
            <a:r>
              <a:rPr lang="ru-RU"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8282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uk-UA" sz="3200" b="1" cap="small" dirty="0">
                <a:solidFill>
                  <a:srgbClr val="000000"/>
                </a:solidFill>
                <a:latin typeface="Arial" panose="020B0604020202020204" pitchFamily="34" charset="0"/>
              </a:rPr>
              <a:t>Громадське обговорення</a:t>
            </a:r>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p:txBody>
          <a:bodyPr>
            <a:noAutofit/>
          </a:bodyPr>
          <a:lstStyle/>
          <a:p>
            <a:pPr marL="0" indent="0" algn="just">
              <a:buNone/>
            </a:pPr>
            <a:r>
              <a:rPr lang="uk-UA" sz="1800" dirty="0">
                <a:latin typeface="Arial" panose="020B0604020202020204" pitchFamily="34" charset="0"/>
                <a:cs typeface="Arial" panose="020B0604020202020204" pitchFamily="34" charset="0"/>
              </a:rPr>
              <a:t>Громадське обговорення у процесі СЕО проектів містобудівної документації на місцевому рівні проводиться в порядку, визначеному </a:t>
            </a:r>
            <a:r>
              <a:rPr lang="uk-UA" sz="1800" b="1" dirty="0">
                <a:latin typeface="Arial" panose="020B0604020202020204" pitchFamily="34" charset="0"/>
                <a:cs typeface="Arial" panose="020B0604020202020204" pitchFamily="34" charset="0"/>
              </a:rPr>
              <a:t>Законом України "Про регулювання містобудівної діяльності"</a:t>
            </a:r>
            <a:r>
              <a:rPr lang="uk-UA" sz="1800" dirty="0">
                <a:latin typeface="Arial" panose="020B0604020202020204" pitchFamily="34" charset="0"/>
                <a:cs typeface="Arial" panose="020B0604020202020204" pitchFamily="34" charset="0"/>
              </a:rPr>
              <a:t> для громадського обговорення проектів містобудівної документації на місцевому рівні.</a:t>
            </a:r>
          </a:p>
          <a:p>
            <a:pPr marL="0" indent="0" algn="just">
              <a:buNone/>
            </a:pPr>
            <a:r>
              <a:rPr lang="uk-UA" sz="1800" dirty="0">
                <a:latin typeface="Arial" panose="020B0604020202020204" pitchFamily="34" charset="0"/>
                <a:cs typeface="Arial" panose="020B0604020202020204" pitchFamily="34" charset="0"/>
              </a:rPr>
              <a:t>Громадському обговоренню підлягають розроблені в установленому порядку проекти містобудівної документації на місцевому рівні: </a:t>
            </a:r>
            <a:r>
              <a:rPr lang="uk-UA" sz="1800" b="1" dirty="0">
                <a:latin typeface="Arial" panose="020B0604020202020204" pitchFamily="34" charset="0"/>
                <a:cs typeface="Arial" panose="020B0604020202020204" pitchFamily="34" charset="0"/>
              </a:rPr>
              <a:t>комплексні плани, генеральні плани населених пунктів, плани зонування територій, детальні плани територій</a:t>
            </a:r>
            <a:r>
              <a:rPr lang="uk-UA" sz="1800" dirty="0">
                <a:latin typeface="Arial" panose="020B0604020202020204" pitchFamily="34" charset="0"/>
                <a:cs typeface="Arial" panose="020B0604020202020204" pitchFamily="34" charset="0"/>
              </a:rPr>
              <a:t>.</a:t>
            </a:r>
          </a:p>
          <a:p>
            <a:pPr marL="0" indent="0" algn="just">
              <a:buNone/>
            </a:pPr>
            <a:r>
              <a:rPr lang="uk-UA" sz="1800" dirty="0">
                <a:latin typeface="Arial" panose="020B0604020202020204" pitchFamily="34" charset="0"/>
                <a:cs typeface="Arial" panose="020B0604020202020204" pitchFamily="34" charset="0"/>
              </a:rPr>
              <a:t>Затвердження на місцевому рівні містобудівної документації без проведення громадського обговорення проектів такої документації забороняється.</a:t>
            </a:r>
          </a:p>
          <a:p>
            <a:pPr marL="0" indent="0" algn="just">
              <a:buNone/>
            </a:pPr>
            <a:r>
              <a:rPr lang="uk-UA" sz="1800" dirty="0">
                <a:latin typeface="Arial" panose="020B0604020202020204" pitchFamily="34" charset="0"/>
                <a:cs typeface="Arial" panose="020B0604020202020204" pitchFamily="34" charset="0"/>
              </a:rPr>
              <a:t>При вирішенні відповідно до Закону України "Про відчуження земельних ділянок, інших об’єктів нерухомого майна, що на них розміщені, які перебувають у приватній власності, для суспільних потреб чи з мотивів суспільної необхідності" питань відчуження для суспільних потреб чи з мотивів суспільної необхідності земельних ділянок, інших об’єктів нерухомого майна, що на них розміщені, які перебувають у власності фізичних або юридичних осіб, громадські слухання не проводяться.</a:t>
            </a:r>
          </a:p>
          <a:p>
            <a:pPr marL="0" indent="0" algn="just">
              <a:buNone/>
            </a:pPr>
            <a:endParaRPr lang="uk-U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81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a:xfrm>
            <a:off x="490330" y="0"/>
            <a:ext cx="10515600" cy="1325563"/>
          </a:xfrm>
        </p:spPr>
        <p:txBody>
          <a:bodyPr>
            <a:normAutofit/>
          </a:bodyPr>
          <a:lstStyle/>
          <a:p>
            <a:r>
              <a:rPr lang="uk-UA" sz="3200" b="1" cap="small" dirty="0">
                <a:solidFill>
                  <a:srgbClr val="000000"/>
                </a:solidFill>
                <a:latin typeface="Arial" panose="020B0604020202020204" pitchFamily="34" charset="0"/>
              </a:rPr>
              <a:t>Громадські слухання</a:t>
            </a:r>
          </a:p>
        </p:txBody>
      </p:sp>
      <p:pic>
        <p:nvPicPr>
          <p:cNvPr id="7" name="Рисунок 6" descr="Зображення, що містить текст&#10;&#10;Автоматично згенерований опис">
            <a:extLst>
              <a:ext uri="{FF2B5EF4-FFF2-40B4-BE49-F238E27FC236}">
                <a16:creationId xmlns:a16="http://schemas.microsoft.com/office/drawing/2014/main" id="{6A7CE99C-3BBC-0468-C0D3-72AEA9595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8546" y="1512663"/>
            <a:ext cx="4141114" cy="4265285"/>
          </a:xfrm>
          <a:prstGeom prst="rect">
            <a:avLst/>
          </a:prstGeom>
          <a:ln>
            <a:solidFill>
              <a:schemeClr val="accent1"/>
            </a:solidFill>
          </a:ln>
        </p:spPr>
      </p:pic>
      <p:sp>
        <p:nvSpPr>
          <p:cNvPr id="9" name="TextBox 8">
            <a:extLst>
              <a:ext uri="{FF2B5EF4-FFF2-40B4-BE49-F238E27FC236}">
                <a16:creationId xmlns:a16="http://schemas.microsoft.com/office/drawing/2014/main" id="{A0D707CE-FF4E-0381-DD45-3AA9774B9033}"/>
              </a:ext>
            </a:extLst>
          </p:cNvPr>
          <p:cNvSpPr txBox="1"/>
          <p:nvPr/>
        </p:nvSpPr>
        <p:spPr>
          <a:xfrm>
            <a:off x="490330" y="1002275"/>
            <a:ext cx="7126181" cy="5955476"/>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cs typeface="Arial" panose="020B0604020202020204" pitchFamily="34" charset="0"/>
              </a:rPr>
              <a:t>Для розгляду спірних питань, що виникають у процесі громадського обговорення, може утворюватися погоджувальна комісія.</a:t>
            </a:r>
          </a:p>
          <a:p>
            <a:pPr algn="just"/>
            <a:endParaRPr lang="uk-UA" sz="500" b="0" i="0" dirty="0">
              <a:solidFill>
                <a:srgbClr val="333333"/>
              </a:solidFill>
              <a:effectLst/>
              <a:latin typeface="Arial" panose="020B0604020202020204" pitchFamily="34" charset="0"/>
              <a:cs typeface="Arial" panose="020B0604020202020204" pitchFamily="34" charset="0"/>
            </a:endParaRPr>
          </a:p>
          <a:p>
            <a:pPr algn="just"/>
            <a:r>
              <a:rPr lang="uk-UA" b="0" i="0" dirty="0">
                <a:solidFill>
                  <a:srgbClr val="333333"/>
                </a:solidFill>
                <a:effectLst/>
                <a:latin typeface="Arial" panose="020B0604020202020204" pitchFamily="34" charset="0"/>
                <a:cs typeface="Arial" panose="020B0604020202020204" pitchFamily="34" charset="0"/>
              </a:rPr>
              <a:t>До складу погоджувальної комісії входять:</a:t>
            </a:r>
          </a:p>
          <a:p>
            <a:pPr algn="just"/>
            <a:r>
              <a:rPr lang="uk-UA" b="0" i="0" dirty="0">
                <a:solidFill>
                  <a:srgbClr val="333333"/>
                </a:solidFill>
                <a:effectLst/>
                <a:latin typeface="Arial" panose="020B0604020202020204" pitchFamily="34" charset="0"/>
                <a:cs typeface="Arial" panose="020B0604020202020204" pitchFamily="34" charset="0"/>
              </a:rPr>
              <a:t>- посадові особи замовника містобудівної документації;</a:t>
            </a:r>
          </a:p>
          <a:p>
            <a:pPr algn="just"/>
            <a:r>
              <a:rPr lang="uk-UA" b="0" i="0" dirty="0">
                <a:solidFill>
                  <a:srgbClr val="333333"/>
                </a:solidFill>
                <a:effectLst/>
                <a:latin typeface="Arial" panose="020B0604020202020204" pitchFamily="34" charset="0"/>
                <a:cs typeface="Arial" panose="020B0604020202020204" pitchFamily="34" charset="0"/>
              </a:rPr>
              <a:t>- представники органу земельних ресурсів, природоохоронного і санітарно-епідеміологічного органу, органу містобудування та архітектури, охорони культурної спадщини та інших органів;</a:t>
            </a:r>
          </a:p>
          <a:p>
            <a:pPr algn="just"/>
            <a:r>
              <a:rPr lang="uk-UA" b="0" i="0" dirty="0">
                <a:solidFill>
                  <a:srgbClr val="333333"/>
                </a:solidFill>
                <a:effectLst/>
                <a:latin typeface="Arial" panose="020B0604020202020204" pitchFamily="34" charset="0"/>
                <a:cs typeface="Arial" panose="020B0604020202020204" pitchFamily="34" charset="0"/>
              </a:rPr>
              <a:t>- представники професійних об’єднань та спілок, архітектори, науковці;</a:t>
            </a:r>
          </a:p>
          <a:p>
            <a:pPr algn="just"/>
            <a:r>
              <a:rPr lang="uk-UA" b="0" i="0" dirty="0">
                <a:solidFill>
                  <a:srgbClr val="333333"/>
                </a:solidFill>
                <a:effectLst/>
                <a:latin typeface="Arial" panose="020B0604020202020204" pitchFamily="34" charset="0"/>
                <a:cs typeface="Arial" panose="020B0604020202020204" pitchFamily="34" charset="0"/>
              </a:rPr>
              <a:t>- уповноважені представники громадськості, які обираються під час громадських слухань. Кількість представників громадськості має становити не менш як 50% і не більш як 70 % загальної чисельності комісії.</a:t>
            </a:r>
          </a:p>
          <a:p>
            <a:pPr algn="just"/>
            <a:endParaRPr lang="uk-UA" sz="500" b="0" i="0" dirty="0">
              <a:solidFill>
                <a:srgbClr val="333333"/>
              </a:solidFill>
              <a:effectLst/>
              <a:latin typeface="Arial" panose="020B0604020202020204" pitchFamily="34" charset="0"/>
              <a:cs typeface="Arial" panose="020B0604020202020204" pitchFamily="34" charset="0"/>
            </a:endParaRPr>
          </a:p>
          <a:p>
            <a:pPr algn="just"/>
            <a:r>
              <a:rPr lang="uk-UA" b="0" i="0" dirty="0">
                <a:solidFill>
                  <a:srgbClr val="333333"/>
                </a:solidFill>
                <a:effectLst/>
                <a:latin typeface="Arial" panose="020B0604020202020204" pitchFamily="34" charset="0"/>
                <a:cs typeface="Arial" panose="020B0604020202020204" pitchFamily="34" charset="0"/>
              </a:rPr>
              <a:t>Головою погоджувальної комісії є посадова особа замовника містобудівної документації. Погоджувальна комісія протягом 2-х тижнів після її утворення розглядає спірні питання, зафіксовані у протоколі громадських слухань, та ухвалює рішення про врахування або мотивоване відхилення таких пропозицій (зауважень).</a:t>
            </a:r>
          </a:p>
        </p:txBody>
      </p:sp>
    </p:spTree>
    <p:extLst>
      <p:ext uri="{BB962C8B-B14F-4D97-AF65-F5344CB8AC3E}">
        <p14:creationId xmlns:p14="http://schemas.microsoft.com/office/powerpoint/2010/main" val="2109969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a:xfrm>
            <a:off x="838200" y="230877"/>
            <a:ext cx="10515600" cy="1325563"/>
          </a:xfrm>
        </p:spPr>
        <p:txBody>
          <a:bodyPr>
            <a:normAutofit/>
          </a:bodyPr>
          <a:lstStyle/>
          <a:p>
            <a:r>
              <a:rPr lang="uk-UA" sz="3200" b="1" cap="small" dirty="0">
                <a:solidFill>
                  <a:srgbClr val="000000"/>
                </a:solidFill>
                <a:latin typeface="Arial" panose="020B0604020202020204" pitchFamily="34" charset="0"/>
              </a:rPr>
              <a:t>Громадські слухання</a:t>
            </a:r>
          </a:p>
        </p:txBody>
      </p:sp>
      <p:sp>
        <p:nvSpPr>
          <p:cNvPr id="9" name="TextBox 8">
            <a:extLst>
              <a:ext uri="{FF2B5EF4-FFF2-40B4-BE49-F238E27FC236}">
                <a16:creationId xmlns:a16="http://schemas.microsoft.com/office/drawing/2014/main" id="{A0D707CE-FF4E-0381-DD45-3AA9774B9033}"/>
              </a:ext>
            </a:extLst>
          </p:cNvPr>
          <p:cNvSpPr txBox="1"/>
          <p:nvPr/>
        </p:nvSpPr>
        <p:spPr>
          <a:xfrm>
            <a:off x="838200" y="1386587"/>
            <a:ext cx="10399643" cy="4708981"/>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cs typeface="Arial" panose="020B0604020202020204" pitchFamily="34" charset="0"/>
              </a:rPr>
              <a:t>Засідання погоджувальної комісії є правомочним, якщо у ньому взяли участь не менш як 2</a:t>
            </a:r>
            <a:r>
              <a:rPr lang="uk-UA" dirty="0">
                <a:solidFill>
                  <a:srgbClr val="333333"/>
                </a:solidFill>
                <a:latin typeface="Arial" panose="020B0604020202020204" pitchFamily="34" charset="0"/>
                <a:cs typeface="Arial" panose="020B0604020202020204" pitchFamily="34" charset="0"/>
              </a:rPr>
              <a:t>/</a:t>
            </a:r>
            <a:r>
              <a:rPr lang="uk-UA" b="0" i="0" dirty="0">
                <a:solidFill>
                  <a:srgbClr val="333333"/>
                </a:solidFill>
                <a:effectLst/>
                <a:latin typeface="Arial" panose="020B0604020202020204" pitchFamily="34" charset="0"/>
                <a:cs typeface="Arial" panose="020B0604020202020204" pitchFamily="34" charset="0"/>
              </a:rPr>
              <a:t>3 її членів (з них не менше половини - представники громадськості).</a:t>
            </a:r>
          </a:p>
          <a:p>
            <a:pPr algn="just"/>
            <a:endParaRPr lang="uk-UA" sz="1000" b="0" i="0" dirty="0">
              <a:solidFill>
                <a:srgbClr val="333333"/>
              </a:solidFill>
              <a:effectLst/>
              <a:latin typeface="Arial" panose="020B0604020202020204" pitchFamily="34" charset="0"/>
              <a:cs typeface="Arial" panose="020B0604020202020204" pitchFamily="34" charset="0"/>
            </a:endParaRPr>
          </a:p>
          <a:p>
            <a:pPr algn="just"/>
            <a:r>
              <a:rPr lang="uk-UA" b="0" i="0" dirty="0">
                <a:solidFill>
                  <a:srgbClr val="333333"/>
                </a:solidFill>
                <a:effectLst/>
                <a:latin typeface="Arial" panose="020B0604020202020204" pitchFamily="34" charset="0"/>
                <a:cs typeface="Arial" panose="020B0604020202020204" pitchFamily="34" charset="0"/>
              </a:rPr>
              <a:t>Рішення погоджувальної комісії оформлюється протоколом.</a:t>
            </a:r>
          </a:p>
          <a:p>
            <a:pPr algn="just"/>
            <a:endParaRPr lang="uk-UA" sz="1000" b="0" i="0" dirty="0">
              <a:solidFill>
                <a:srgbClr val="333333"/>
              </a:solidFill>
              <a:effectLst/>
              <a:latin typeface="Arial" panose="020B0604020202020204" pitchFamily="34" charset="0"/>
              <a:cs typeface="Arial" panose="020B0604020202020204" pitchFamily="34" charset="0"/>
            </a:endParaRPr>
          </a:p>
          <a:p>
            <a:pPr algn="just"/>
            <a:r>
              <a:rPr lang="uk-UA" b="0" i="0" dirty="0">
                <a:solidFill>
                  <a:srgbClr val="333333"/>
                </a:solidFill>
                <a:effectLst/>
                <a:latin typeface="Arial" panose="020B0604020202020204" pitchFamily="34" charset="0"/>
                <a:cs typeface="Arial" panose="020B0604020202020204" pitchFamily="34" charset="0"/>
              </a:rPr>
              <a:t>У разі неможливості врегулювати спірні питання між сторонами погоджувальною комісією остаточне рішення приймає замовник містобудівної документації. Урегульовані погоджувальною комісією спірні питання між сторонами або прийняті замовником містобудівної документації рішення є підставою для внесення змін до проекту відповідної документації.</a:t>
            </a:r>
          </a:p>
          <a:p>
            <a:pPr algn="just"/>
            <a:endParaRPr lang="uk-UA" sz="1000" dirty="0">
              <a:solidFill>
                <a:srgbClr val="333333"/>
              </a:solidFill>
              <a:latin typeface="Arial" panose="020B0604020202020204" pitchFamily="34" charset="0"/>
              <a:cs typeface="Arial" panose="020B0604020202020204" pitchFamily="34" charset="0"/>
            </a:endParaRPr>
          </a:p>
          <a:p>
            <a:pPr algn="just"/>
            <a:r>
              <a:rPr lang="uk-UA" dirty="0">
                <a:solidFill>
                  <a:srgbClr val="333333"/>
                </a:solidFill>
                <a:latin typeface="Arial" panose="020B0604020202020204" pitchFamily="34" charset="0"/>
                <a:cs typeface="Arial" panose="020B0604020202020204" pitchFamily="34" charset="0"/>
              </a:rPr>
              <a:t>У разі неспроможності комісії врегулювати спірні питання між </a:t>
            </a:r>
            <a:br>
              <a:rPr lang="uk-UA" dirty="0">
                <a:solidFill>
                  <a:srgbClr val="333333"/>
                </a:solidFill>
                <a:latin typeface="Arial" panose="020B0604020202020204" pitchFamily="34" charset="0"/>
                <a:cs typeface="Arial" panose="020B0604020202020204" pitchFamily="34" charset="0"/>
              </a:rPr>
            </a:br>
            <a:r>
              <a:rPr lang="uk-UA" dirty="0">
                <a:solidFill>
                  <a:srgbClr val="333333"/>
                </a:solidFill>
                <a:latin typeface="Arial" panose="020B0604020202020204" pitchFamily="34" charset="0"/>
                <a:cs typeface="Arial" panose="020B0604020202020204" pitchFamily="34" charset="0"/>
              </a:rPr>
              <a:t>сторонами остаточне рішення приймає замовник містобудівної </a:t>
            </a:r>
            <a:br>
              <a:rPr lang="uk-UA" dirty="0">
                <a:solidFill>
                  <a:srgbClr val="333333"/>
                </a:solidFill>
                <a:latin typeface="Arial" panose="020B0604020202020204" pitchFamily="34" charset="0"/>
                <a:cs typeface="Arial" panose="020B0604020202020204" pitchFamily="34" charset="0"/>
              </a:rPr>
            </a:br>
            <a:r>
              <a:rPr lang="uk-UA" dirty="0">
                <a:solidFill>
                  <a:srgbClr val="333333"/>
                </a:solidFill>
                <a:latin typeface="Arial" panose="020B0604020202020204" pitchFamily="34" charset="0"/>
                <a:cs typeface="Arial" panose="020B0604020202020204" pitchFamily="34" charset="0"/>
              </a:rPr>
              <a:t>документації.</a:t>
            </a:r>
          </a:p>
          <a:p>
            <a:pPr algn="just"/>
            <a:endParaRPr lang="uk-UA" dirty="0">
              <a:solidFill>
                <a:srgbClr val="333333"/>
              </a:solidFill>
              <a:latin typeface="Arial" panose="020B0604020202020204" pitchFamily="34" charset="0"/>
              <a:cs typeface="Arial" panose="020B0604020202020204" pitchFamily="34" charset="0"/>
            </a:endParaRPr>
          </a:p>
          <a:p>
            <a:pPr algn="just"/>
            <a:r>
              <a:rPr lang="uk-UA" dirty="0">
                <a:solidFill>
                  <a:srgbClr val="333333"/>
                </a:solidFill>
                <a:latin typeface="Arial" panose="020B0604020202020204" pitchFamily="34" charset="0"/>
                <a:cs typeface="Arial" panose="020B0604020202020204" pitchFamily="34" charset="0"/>
              </a:rPr>
              <a:t>Затвердження містобудівної документації без проведення </a:t>
            </a:r>
            <a:br>
              <a:rPr lang="uk-UA" dirty="0">
                <a:solidFill>
                  <a:srgbClr val="333333"/>
                </a:solidFill>
                <a:latin typeface="Arial" panose="020B0604020202020204" pitchFamily="34" charset="0"/>
                <a:cs typeface="Arial" panose="020B0604020202020204" pitchFamily="34" charset="0"/>
              </a:rPr>
            </a:br>
            <a:r>
              <a:rPr lang="uk-UA" dirty="0">
                <a:solidFill>
                  <a:srgbClr val="333333"/>
                </a:solidFill>
                <a:latin typeface="Arial" panose="020B0604020202020204" pitchFamily="34" charset="0"/>
                <a:cs typeface="Arial" panose="020B0604020202020204" pitchFamily="34" charset="0"/>
              </a:rPr>
              <a:t>громадського обговорення проектів такої документації </a:t>
            </a:r>
            <a:br>
              <a:rPr lang="uk-UA" dirty="0">
                <a:solidFill>
                  <a:srgbClr val="333333"/>
                </a:solidFill>
                <a:latin typeface="Arial" panose="020B0604020202020204" pitchFamily="34" charset="0"/>
                <a:cs typeface="Arial" panose="020B0604020202020204" pitchFamily="34" charset="0"/>
              </a:rPr>
            </a:br>
            <a:r>
              <a:rPr lang="uk-UA" dirty="0">
                <a:solidFill>
                  <a:srgbClr val="333333"/>
                </a:solidFill>
                <a:latin typeface="Arial" panose="020B0604020202020204" pitchFamily="34" charset="0"/>
                <a:cs typeface="Arial" panose="020B0604020202020204" pitchFamily="34" charset="0"/>
              </a:rPr>
              <a:t>забороняється. Матеріали щодо розгляду пропозицій громадськості є </a:t>
            </a:r>
            <a:br>
              <a:rPr lang="uk-UA" dirty="0">
                <a:solidFill>
                  <a:srgbClr val="333333"/>
                </a:solidFill>
                <a:latin typeface="Arial" panose="020B0604020202020204" pitchFamily="34" charset="0"/>
                <a:cs typeface="Arial" panose="020B0604020202020204" pitchFamily="34" charset="0"/>
              </a:rPr>
            </a:br>
            <a:r>
              <a:rPr lang="uk-UA" dirty="0">
                <a:solidFill>
                  <a:srgbClr val="333333"/>
                </a:solidFill>
                <a:latin typeface="Arial" panose="020B0604020202020204" pitchFamily="34" charset="0"/>
                <a:cs typeface="Arial" panose="020B0604020202020204" pitchFamily="34" charset="0"/>
              </a:rPr>
              <a:t>невід’ємною складовою зазначеної документації</a:t>
            </a:r>
            <a:r>
              <a:rPr lang="uk-UA" b="0" i="0" dirty="0">
                <a:solidFill>
                  <a:srgbClr val="212529"/>
                </a:solidFill>
                <a:effectLst/>
                <a:latin typeface="Arial" panose="020B0604020202020204" pitchFamily="34" charset="0"/>
                <a:cs typeface="Arial" panose="020B0604020202020204" pitchFamily="34" charset="0"/>
              </a:rPr>
              <a:t>.</a:t>
            </a:r>
            <a:endParaRPr lang="uk-UA"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92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ru-RU" sz="3200" b="1" dirty="0" err="1">
                <a:solidFill>
                  <a:srgbClr val="000000"/>
                </a:solidFill>
                <a:latin typeface="Arial" panose="020B0604020202020204" pitchFamily="34" charset="0"/>
              </a:rPr>
              <a:t>Консультації</a:t>
            </a:r>
            <a:r>
              <a:rPr lang="ru-RU" sz="3200" b="1" dirty="0">
                <a:solidFill>
                  <a:srgbClr val="000000"/>
                </a:solidFill>
                <a:latin typeface="Arial" panose="020B0604020202020204" pitchFamily="34" charset="0"/>
              </a:rPr>
              <a:t> з органами </a:t>
            </a:r>
            <a:r>
              <a:rPr lang="ru-RU" sz="3200" b="1" dirty="0" err="1">
                <a:solidFill>
                  <a:srgbClr val="000000"/>
                </a:solidFill>
                <a:latin typeface="Arial" panose="020B0604020202020204" pitchFamily="34" charset="0"/>
              </a:rPr>
              <a:t>виконавчої</a:t>
            </a:r>
            <a:r>
              <a:rPr lang="ru-RU" sz="3200" b="1" dirty="0">
                <a:solidFill>
                  <a:srgbClr val="000000"/>
                </a:solidFill>
                <a:latin typeface="Arial" panose="020B0604020202020204" pitchFamily="34" charset="0"/>
              </a:rPr>
              <a:t> </a:t>
            </a:r>
            <a:r>
              <a:rPr lang="ru-RU" sz="3200" b="1" dirty="0" err="1">
                <a:solidFill>
                  <a:srgbClr val="000000"/>
                </a:solidFill>
                <a:latin typeface="Arial" panose="020B0604020202020204" pitchFamily="34" charset="0"/>
              </a:rPr>
              <a:t>влади</a:t>
            </a:r>
            <a:endParaRPr lang="uk-UA" sz="3200" b="1" dirty="0">
              <a:solidFill>
                <a:srgbClr val="000000"/>
              </a:solidFill>
              <a:latin typeface="Arial" panose="020B0604020202020204" pitchFamily="34" charset="0"/>
            </a:endParaRPr>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a:xfrm>
            <a:off x="838200" y="1799120"/>
            <a:ext cx="10515600" cy="4351338"/>
          </a:xfrm>
        </p:spPr>
        <p:txBody>
          <a:bodyPr>
            <a:noAutofit/>
          </a:bodyPr>
          <a:lstStyle/>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Проект документа державного </a:t>
            </a:r>
            <a:r>
              <a:rPr lang="ru-RU" sz="1800" b="0" i="0" dirty="0" err="1">
                <a:solidFill>
                  <a:srgbClr val="333333"/>
                </a:solidFill>
                <a:effectLst/>
                <a:latin typeface="Arial" panose="020B0604020202020204" pitchFamily="34" charset="0"/>
                <a:cs typeface="Arial" panose="020B0604020202020204" pitchFamily="34" charset="0"/>
              </a:rPr>
              <a:t>планування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звіт</a:t>
            </a:r>
            <a:r>
              <a:rPr lang="ru-RU" sz="1800" b="0" i="0" dirty="0">
                <a:solidFill>
                  <a:srgbClr val="333333"/>
                </a:solidFill>
                <a:effectLst/>
                <a:latin typeface="Arial" panose="020B0604020202020204" pitchFamily="34" charset="0"/>
                <a:cs typeface="Arial" panose="020B0604020202020204" pitchFamily="34" charset="0"/>
              </a:rPr>
              <a:t> про СЕО та </a:t>
            </a:r>
            <a:r>
              <a:rPr lang="ru-RU" sz="1800" b="0" i="0" dirty="0" err="1">
                <a:solidFill>
                  <a:srgbClr val="333333"/>
                </a:solidFill>
                <a:effectLst/>
                <a:latin typeface="Arial" panose="020B0604020202020204" pitchFamily="34" charset="0"/>
                <a:cs typeface="Arial" panose="020B0604020202020204" pitchFamily="34" charset="0"/>
              </a:rPr>
              <a:t>повідомлення</a:t>
            </a:r>
            <a:r>
              <a:rPr lang="ru-RU" sz="1800" b="0" i="0" dirty="0">
                <a:solidFill>
                  <a:srgbClr val="333333"/>
                </a:solidFill>
                <a:effectLst/>
                <a:latin typeface="Arial" panose="020B0604020202020204" pitchFamily="34" charset="0"/>
                <a:cs typeface="Arial" panose="020B0604020202020204" pitchFamily="34" charset="0"/>
              </a:rPr>
              <a:t> про </a:t>
            </a:r>
            <a:r>
              <a:rPr lang="ru-RU" sz="1800" b="0" i="0" dirty="0" err="1">
                <a:solidFill>
                  <a:srgbClr val="333333"/>
                </a:solidFill>
                <a:effectLst/>
                <a:latin typeface="Arial" panose="020B0604020202020204" pitchFamily="34" charset="0"/>
                <a:cs typeface="Arial" panose="020B0604020202020204" pitchFamily="34" charset="0"/>
              </a:rPr>
              <a:t>оприлюднення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цих</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документів</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подає</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замовник</a:t>
            </a:r>
            <a:r>
              <a:rPr lang="ru-RU" sz="1800" b="0" i="0" dirty="0">
                <a:solidFill>
                  <a:srgbClr val="333333"/>
                </a:solidFill>
                <a:effectLst/>
                <a:latin typeface="Arial" panose="020B0604020202020204" pitchFamily="34" charset="0"/>
                <a:cs typeface="Arial" panose="020B0604020202020204" pitchFamily="34" charset="0"/>
              </a:rPr>
              <a:t> (на </a:t>
            </a:r>
            <a:r>
              <a:rPr lang="ru-RU" sz="1800" b="0" i="0" dirty="0" err="1">
                <a:solidFill>
                  <a:srgbClr val="333333"/>
                </a:solidFill>
                <a:effectLst/>
                <a:latin typeface="Arial" panose="020B0604020202020204" pitchFamily="34" charset="0"/>
                <a:cs typeface="Arial" panose="020B0604020202020204" pitchFamily="34" charset="0"/>
              </a:rPr>
              <a:t>паперових</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носіях</a:t>
            </a:r>
            <a:r>
              <a:rPr lang="ru-RU" sz="1800" b="0" i="0" dirty="0">
                <a:solidFill>
                  <a:srgbClr val="333333"/>
                </a:solidFill>
                <a:effectLst/>
                <a:latin typeface="Arial" panose="020B0604020202020204" pitchFamily="34" charset="0"/>
                <a:cs typeface="Arial" panose="020B0604020202020204" pitchFamily="34" charset="0"/>
              </a:rPr>
              <a:t> та в </a:t>
            </a:r>
            <a:r>
              <a:rPr lang="ru-RU" sz="1800" b="0" i="0" dirty="0" err="1">
                <a:solidFill>
                  <a:srgbClr val="333333"/>
                </a:solidFill>
                <a:effectLst/>
                <a:latin typeface="Arial" panose="020B0604020202020204" pitchFamily="34" charset="0"/>
                <a:cs typeface="Arial" panose="020B0604020202020204" pitchFamily="34" charset="0"/>
              </a:rPr>
              <a:t>електронному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вигляді</a:t>
            </a:r>
            <a:r>
              <a:rPr lang="ru-RU" sz="1800" b="0" i="0" dirty="0">
                <a:solidFill>
                  <a:srgbClr val="333333"/>
                </a:solidFill>
                <a:effectLst/>
                <a:latin typeface="Arial" panose="020B0604020202020204" pitchFamily="34" charset="0"/>
                <a:cs typeface="Arial" panose="020B0604020202020204" pitchFamily="34" charset="0"/>
              </a:rPr>
              <a:t>).</a:t>
            </a:r>
          </a:p>
          <a:p>
            <a:pPr marL="0" indent="0" algn="just">
              <a:buNone/>
            </a:pPr>
            <a:r>
              <a:rPr lang="ru-RU" sz="1800" b="0" i="0" dirty="0" err="1">
                <a:solidFill>
                  <a:srgbClr val="333333"/>
                </a:solidFill>
                <a:effectLst/>
                <a:latin typeface="Arial" panose="020B0604020202020204" pitchFamily="34" charset="0"/>
                <a:cs typeface="Arial" panose="020B0604020202020204" pitchFamily="34" charset="0"/>
              </a:rPr>
              <a:t>Органи</a:t>
            </a:r>
            <a:r>
              <a:rPr lang="ru-RU" sz="1800" dirty="0">
                <a:solidFill>
                  <a:srgbClr val="333333"/>
                </a:solidFill>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після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отримання</a:t>
            </a:r>
            <a:r>
              <a:rPr lang="ru-RU" sz="1800" b="0" i="0" dirty="0">
                <a:solidFill>
                  <a:srgbClr val="333333"/>
                </a:solidFill>
                <a:effectLst/>
                <a:latin typeface="Arial" panose="020B0604020202020204" pitchFamily="34" charset="0"/>
                <a:cs typeface="Arial" panose="020B0604020202020204" pitchFamily="34" charset="0"/>
              </a:rPr>
              <a:t> проекту документа державного </a:t>
            </a:r>
            <a:r>
              <a:rPr lang="ru-RU" sz="1800" b="0" i="0" dirty="0" err="1">
                <a:solidFill>
                  <a:srgbClr val="333333"/>
                </a:solidFill>
                <a:effectLst/>
                <a:latin typeface="Arial" panose="020B0604020202020204" pitchFamily="34" charset="0"/>
                <a:cs typeface="Arial" panose="020B0604020202020204" pitchFamily="34" charset="0"/>
              </a:rPr>
              <a:t>планування</a:t>
            </a:r>
            <a:r>
              <a:rPr lang="ru-RU" sz="1800" b="0" i="0" dirty="0">
                <a:solidFill>
                  <a:srgbClr val="333333"/>
                </a:solidFill>
                <a:effectLst/>
                <a:latin typeface="Arial" panose="020B0604020202020204" pitchFamily="34" charset="0"/>
                <a:cs typeface="Arial" panose="020B0604020202020204" pitchFamily="34" charset="0"/>
              </a:rPr>
              <a:t> та </a:t>
            </a:r>
            <a:r>
              <a:rPr lang="ru-RU" sz="1800" b="0" i="0" dirty="0" err="1">
                <a:solidFill>
                  <a:srgbClr val="333333"/>
                </a:solidFill>
                <a:effectLst/>
                <a:latin typeface="Arial" panose="020B0604020202020204" pitchFamily="34" charset="0"/>
                <a:cs typeface="Arial" panose="020B0604020202020204" pitchFamily="34" charset="0"/>
              </a:rPr>
              <a:t>звіту</a:t>
            </a:r>
            <a:r>
              <a:rPr lang="ru-RU" sz="1800" b="0" i="0" dirty="0">
                <a:solidFill>
                  <a:srgbClr val="333333"/>
                </a:solidFill>
                <a:effectLst/>
                <a:latin typeface="Arial" panose="020B0604020202020204" pitchFamily="34" charset="0"/>
                <a:cs typeface="Arial" panose="020B0604020202020204" pitchFamily="34" charset="0"/>
              </a:rPr>
              <a:t> про СЕО </a:t>
            </a:r>
            <a:r>
              <a:rPr lang="ru-RU" sz="1800" b="0" i="0" dirty="0" err="1">
                <a:solidFill>
                  <a:srgbClr val="333333"/>
                </a:solidFill>
                <a:effectLst/>
                <a:latin typeface="Arial" panose="020B0604020202020204" pitchFamily="34" charset="0"/>
                <a:cs typeface="Arial" panose="020B0604020202020204" pitchFamily="34" charset="0"/>
              </a:rPr>
              <a:t>протягом</a:t>
            </a:r>
            <a:r>
              <a:rPr lang="ru-RU" sz="1800" b="0" i="0" dirty="0">
                <a:solidFill>
                  <a:srgbClr val="333333"/>
                </a:solidFill>
                <a:effectLst/>
                <a:latin typeface="Arial" panose="020B0604020202020204" pitchFamily="34" charset="0"/>
                <a:cs typeface="Arial" panose="020B0604020202020204" pitchFamily="34" charset="0"/>
              </a:rPr>
              <a:t> 5 </a:t>
            </a:r>
            <a:r>
              <a:rPr lang="ru-RU" sz="1800" b="0" i="0" dirty="0" err="1">
                <a:solidFill>
                  <a:srgbClr val="333333"/>
                </a:solidFill>
                <a:effectLst/>
                <a:latin typeface="Arial" panose="020B0604020202020204" pitchFamily="34" charset="0"/>
                <a:cs typeface="Arial" panose="020B0604020202020204" pitchFamily="34" charset="0"/>
              </a:rPr>
              <a:t>робочих</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днів</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розміщують</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повідомлення</a:t>
            </a:r>
            <a:r>
              <a:rPr lang="ru-RU" sz="1800" b="0" i="0" dirty="0">
                <a:solidFill>
                  <a:srgbClr val="333333"/>
                </a:solidFill>
                <a:effectLst/>
                <a:latin typeface="Arial" panose="020B0604020202020204" pitchFamily="34" charset="0"/>
                <a:cs typeface="Arial" panose="020B0604020202020204" pitchFamily="34" charset="0"/>
              </a:rPr>
              <a:t> про </a:t>
            </a:r>
            <a:r>
              <a:rPr lang="ru-RU" sz="1800" b="0" i="0" dirty="0" err="1">
                <a:solidFill>
                  <a:srgbClr val="333333"/>
                </a:solidFill>
                <a:effectLst/>
                <a:latin typeface="Arial" panose="020B0604020202020204" pitchFamily="34" charset="0"/>
                <a:cs typeface="Arial" panose="020B0604020202020204" pitchFamily="34" charset="0"/>
              </a:rPr>
              <a:t>оприлюднення</a:t>
            </a:r>
            <a:r>
              <a:rPr lang="ru-RU" sz="1800" b="0" i="0" dirty="0">
                <a:solidFill>
                  <a:srgbClr val="333333"/>
                </a:solidFill>
                <a:effectLst/>
                <a:latin typeface="Arial" panose="020B0604020202020204" pitchFamily="34" charset="0"/>
                <a:cs typeface="Arial" panose="020B0604020202020204" pitchFamily="34" charset="0"/>
              </a:rPr>
              <a:t> проекту документа державного </a:t>
            </a:r>
            <a:r>
              <a:rPr lang="ru-RU" sz="1800" b="0" i="0" dirty="0" err="1">
                <a:solidFill>
                  <a:srgbClr val="333333"/>
                </a:solidFill>
                <a:effectLst/>
                <a:latin typeface="Arial" panose="020B0604020202020204" pitchFamily="34" charset="0"/>
                <a:cs typeface="Arial" panose="020B0604020202020204" pitchFamily="34" charset="0"/>
              </a:rPr>
              <a:t>планування</a:t>
            </a:r>
            <a:r>
              <a:rPr lang="ru-RU" sz="1800" b="0" i="0" dirty="0">
                <a:solidFill>
                  <a:srgbClr val="333333"/>
                </a:solidFill>
                <a:effectLst/>
                <a:latin typeface="Arial" panose="020B0604020202020204" pitchFamily="34" charset="0"/>
                <a:cs typeface="Arial" panose="020B0604020202020204" pitchFamily="34" charset="0"/>
              </a:rPr>
              <a:t> на </a:t>
            </a:r>
            <a:r>
              <a:rPr lang="ru-RU" sz="1800" b="0" i="0" dirty="0" err="1">
                <a:solidFill>
                  <a:srgbClr val="333333"/>
                </a:solidFill>
                <a:effectLst/>
                <a:latin typeface="Arial" panose="020B0604020202020204" pitchFamily="34" charset="0"/>
                <a:cs typeface="Arial" panose="020B0604020202020204" pitchFamily="34" charset="0"/>
              </a:rPr>
              <a:t>своєму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офіційному</a:t>
            </a:r>
            <a:r>
              <a:rPr lang="ru-RU" sz="1800" b="0" i="0" dirty="0">
                <a:solidFill>
                  <a:srgbClr val="333333"/>
                </a:solidFill>
                <a:effectLst/>
                <a:latin typeface="Arial" panose="020B0604020202020204" pitchFamily="34" charset="0"/>
                <a:cs typeface="Arial" panose="020B0604020202020204" pitchFamily="34" charset="0"/>
              </a:rPr>
              <a:t> веб-</a:t>
            </a:r>
            <a:r>
              <a:rPr lang="ru-RU" sz="1800" b="0" i="0" dirty="0" err="1">
                <a:solidFill>
                  <a:srgbClr val="333333"/>
                </a:solidFill>
                <a:effectLst/>
                <a:latin typeface="Arial" panose="020B0604020202020204" pitchFamily="34" charset="0"/>
                <a:cs typeface="Arial" panose="020B0604020202020204" pitchFamily="34" charset="0"/>
              </a:rPr>
              <a:t>сайті</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із</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зазначенням</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замовника</a:t>
            </a:r>
            <a:r>
              <a:rPr lang="ru-RU" sz="1800" b="0" i="0" dirty="0">
                <a:solidFill>
                  <a:srgbClr val="333333"/>
                </a:solidFill>
                <a:effectLst/>
                <a:latin typeface="Arial" panose="020B0604020202020204" pitchFamily="34" charset="0"/>
                <a:cs typeface="Arial" panose="020B0604020202020204" pitchFamily="34" charset="0"/>
              </a:rPr>
              <a:t> та у строк, </a:t>
            </a:r>
            <a:r>
              <a:rPr lang="ru-RU" sz="1800" b="0" i="0" dirty="0" err="1">
                <a:solidFill>
                  <a:srgbClr val="333333"/>
                </a:solidFill>
                <a:effectLst/>
                <a:latin typeface="Arial" panose="020B0604020202020204" pitchFamily="34" charset="0"/>
                <a:cs typeface="Arial" panose="020B0604020202020204" pitchFamily="34" charset="0"/>
              </a:rPr>
              <a:t>що</a:t>
            </a:r>
            <a:r>
              <a:rPr lang="ru-RU" sz="1800" b="0" i="0" dirty="0">
                <a:solidFill>
                  <a:srgbClr val="333333"/>
                </a:solidFill>
                <a:effectLst/>
                <a:latin typeface="Arial" panose="020B0604020202020204" pitchFamily="34" charset="0"/>
                <a:cs typeface="Arial" panose="020B0604020202020204" pitchFamily="34" charset="0"/>
              </a:rPr>
              <a:t> не </a:t>
            </a:r>
            <a:r>
              <a:rPr lang="ru-RU" sz="1800" b="0" i="0" dirty="0" err="1">
                <a:solidFill>
                  <a:srgbClr val="333333"/>
                </a:solidFill>
                <a:effectLst/>
                <a:latin typeface="Arial" panose="020B0604020202020204" pitchFamily="34" charset="0"/>
                <a:cs typeface="Arial" panose="020B0604020202020204" pitchFamily="34" charset="0"/>
              </a:rPr>
              <a:t>перевищує</a:t>
            </a:r>
            <a:r>
              <a:rPr lang="ru-RU" sz="1800" b="0" i="0" dirty="0">
                <a:solidFill>
                  <a:srgbClr val="333333"/>
                </a:solidFill>
                <a:effectLst/>
                <a:latin typeface="Arial" panose="020B0604020202020204" pitchFamily="34" charset="0"/>
                <a:cs typeface="Arial" panose="020B0604020202020204" pitchFamily="34" charset="0"/>
              </a:rPr>
              <a:t> 30 </a:t>
            </a:r>
            <a:r>
              <a:rPr lang="ru-RU" sz="1800" b="0" i="0" dirty="0" err="1">
                <a:solidFill>
                  <a:srgbClr val="333333"/>
                </a:solidFill>
                <a:effectLst/>
                <a:latin typeface="Arial" panose="020B0604020202020204" pitchFamily="34" charset="0"/>
                <a:cs typeface="Arial" panose="020B0604020202020204" pitchFamily="34" charset="0"/>
              </a:rPr>
              <a:t>днів</a:t>
            </a:r>
            <a:r>
              <a:rPr lang="ru-RU" sz="1800" b="0" i="0" dirty="0">
                <a:solidFill>
                  <a:srgbClr val="333333"/>
                </a:solidFill>
                <a:effectLst/>
                <a:latin typeface="Arial" panose="020B0604020202020204" pitchFamily="34" charset="0"/>
                <a:cs typeface="Arial" panose="020B0604020202020204" pitchFamily="34" charset="0"/>
              </a:rPr>
              <a:t> з дня </a:t>
            </a:r>
            <a:r>
              <a:rPr lang="ru-RU" sz="1800" b="0" i="0" dirty="0" err="1">
                <a:solidFill>
                  <a:srgbClr val="333333"/>
                </a:solidFill>
                <a:effectLst/>
                <a:latin typeface="Arial" panose="020B0604020202020204" pitchFamily="34" charset="0"/>
                <a:cs typeface="Arial" panose="020B0604020202020204" pitchFamily="34" charset="0"/>
              </a:rPr>
              <a:t>отримання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подають</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замовнику</a:t>
            </a:r>
            <a:r>
              <a:rPr lang="ru-RU" sz="1800" b="0" i="0" dirty="0">
                <a:solidFill>
                  <a:srgbClr val="333333"/>
                </a:solidFill>
                <a:effectLst/>
                <a:latin typeface="Arial" panose="020B0604020202020204" pitchFamily="34" charset="0"/>
                <a:cs typeface="Arial" panose="020B0604020202020204" pitchFamily="34" charset="0"/>
              </a:rPr>
              <a:t> в </a:t>
            </a:r>
            <a:r>
              <a:rPr lang="ru-RU" sz="1800" b="0" i="0" dirty="0" err="1">
                <a:solidFill>
                  <a:srgbClr val="333333"/>
                </a:solidFill>
                <a:effectLst/>
                <a:latin typeface="Arial" panose="020B0604020202020204" pitchFamily="34" charset="0"/>
                <a:cs typeface="Arial" panose="020B0604020202020204" pitchFamily="34" charset="0"/>
              </a:rPr>
              <a:t>письмовій</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формі</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зауваження</a:t>
            </a:r>
            <a:r>
              <a:rPr lang="ru-RU" sz="1800" b="0" i="0" dirty="0">
                <a:solidFill>
                  <a:srgbClr val="333333"/>
                </a:solidFill>
                <a:effectLst/>
                <a:latin typeface="Arial" panose="020B0604020202020204" pitchFamily="34" charset="0"/>
                <a:cs typeface="Arial" panose="020B0604020202020204" pitchFamily="34" charset="0"/>
              </a:rPr>
              <a:t> і </a:t>
            </a:r>
            <a:r>
              <a:rPr lang="ru-RU" sz="1800" b="0" i="0" dirty="0" err="1">
                <a:solidFill>
                  <a:srgbClr val="333333"/>
                </a:solidFill>
                <a:effectLst/>
                <a:latin typeface="Arial" panose="020B0604020202020204" pitchFamily="34" charset="0"/>
                <a:cs typeface="Arial" panose="020B0604020202020204" pitchFamily="34" charset="0"/>
              </a:rPr>
              <a:t>пропозиції</a:t>
            </a:r>
            <a:r>
              <a:rPr lang="ru-RU" sz="1800" b="0" i="0" dirty="0">
                <a:solidFill>
                  <a:srgbClr val="333333"/>
                </a:solidFill>
                <a:effectLst/>
                <a:latin typeface="Arial" panose="020B0604020202020204" pitchFamily="34" charset="0"/>
                <a:cs typeface="Arial" panose="020B0604020202020204" pitchFamily="34" charset="0"/>
              </a:rPr>
              <a:t> до проекту документа державного </a:t>
            </a:r>
            <a:r>
              <a:rPr lang="ru-RU" sz="1800" b="0" i="0" dirty="0" err="1">
                <a:solidFill>
                  <a:srgbClr val="333333"/>
                </a:solidFill>
                <a:effectLst/>
                <a:latin typeface="Arial" panose="020B0604020202020204" pitchFamily="34" charset="0"/>
                <a:cs typeface="Arial" panose="020B0604020202020204" pitchFamily="34" charset="0"/>
              </a:rPr>
              <a:t>планування</a:t>
            </a:r>
            <a:r>
              <a:rPr lang="ru-RU" sz="1800" b="0" i="0" dirty="0">
                <a:solidFill>
                  <a:srgbClr val="333333"/>
                </a:solidFill>
                <a:effectLst/>
                <a:latin typeface="Arial" panose="020B0604020202020204" pitchFamily="34" charset="0"/>
                <a:cs typeface="Arial" panose="020B0604020202020204" pitchFamily="34" charset="0"/>
              </a:rPr>
              <a:t> та </a:t>
            </a:r>
            <a:r>
              <a:rPr lang="ru-RU" sz="1800" b="0" i="0" dirty="0" err="1">
                <a:solidFill>
                  <a:srgbClr val="333333"/>
                </a:solidFill>
                <a:effectLst/>
                <a:latin typeface="Arial" panose="020B0604020202020204" pitchFamily="34" charset="0"/>
                <a:cs typeface="Arial" panose="020B0604020202020204" pitchFamily="34" charset="0"/>
              </a:rPr>
              <a:t>звіту</a:t>
            </a:r>
            <a:r>
              <a:rPr lang="ru-RU" sz="1800" b="0" i="0" dirty="0">
                <a:solidFill>
                  <a:srgbClr val="333333"/>
                </a:solidFill>
                <a:effectLst/>
                <a:latin typeface="Arial" panose="020B0604020202020204" pitchFamily="34" charset="0"/>
                <a:cs typeface="Arial" panose="020B0604020202020204" pitchFamily="34" charset="0"/>
              </a:rPr>
              <a:t> про СЕО.</a:t>
            </a:r>
          </a:p>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У </a:t>
            </a:r>
            <a:r>
              <a:rPr lang="ru-RU" sz="1800" b="0" i="0" dirty="0" err="1">
                <a:solidFill>
                  <a:srgbClr val="333333"/>
                </a:solidFill>
                <a:effectLst/>
                <a:latin typeface="Arial" panose="020B0604020202020204" pitchFamily="34" charset="0"/>
                <a:cs typeface="Arial" panose="020B0604020202020204" pitchFamily="34" charset="0"/>
              </a:rPr>
              <a:t>разі</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неподання</a:t>
            </a:r>
            <a:r>
              <a:rPr lang="ru-RU" sz="1800" b="0" i="0" dirty="0">
                <a:solidFill>
                  <a:srgbClr val="333333"/>
                </a:solidFill>
                <a:effectLst/>
                <a:latin typeface="Arial" panose="020B0604020202020204" pitchFamily="34" charset="0"/>
                <a:cs typeface="Arial" panose="020B0604020202020204" pitchFamily="34" charset="0"/>
              </a:rPr>
              <a:t> таких </a:t>
            </a:r>
            <a:r>
              <a:rPr lang="ru-RU" sz="1800" b="0" i="0" dirty="0" err="1">
                <a:solidFill>
                  <a:srgbClr val="333333"/>
                </a:solidFill>
                <a:effectLst/>
                <a:latin typeface="Arial" panose="020B0604020202020204" pitchFamily="34" charset="0"/>
                <a:cs typeface="Arial" panose="020B0604020202020204" pitchFamily="34" charset="0"/>
              </a:rPr>
              <a:t>зауважень</a:t>
            </a:r>
            <a:r>
              <a:rPr lang="ru-RU" sz="1800" b="0" i="0" dirty="0">
                <a:solidFill>
                  <a:srgbClr val="333333"/>
                </a:solidFill>
                <a:effectLst/>
                <a:latin typeface="Arial" panose="020B0604020202020204" pitchFamily="34" charset="0"/>
                <a:cs typeface="Arial" panose="020B0604020202020204" pitchFamily="34" charset="0"/>
              </a:rPr>
              <a:t> і </a:t>
            </a:r>
            <a:r>
              <a:rPr lang="ru-RU" sz="1800" b="0" i="0" dirty="0" err="1">
                <a:solidFill>
                  <a:srgbClr val="333333"/>
                </a:solidFill>
                <a:effectLst/>
                <a:latin typeface="Arial" panose="020B0604020202020204" pitchFamily="34" charset="0"/>
                <a:cs typeface="Arial" panose="020B0604020202020204" pitchFamily="34" charset="0"/>
              </a:rPr>
              <a:t>пропозицій</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протягом</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зазначеного</a:t>
            </a:r>
            <a:r>
              <a:rPr lang="ru-RU" sz="1800" b="0" i="0" dirty="0">
                <a:solidFill>
                  <a:srgbClr val="333333"/>
                </a:solidFill>
                <a:effectLst/>
                <a:latin typeface="Arial" panose="020B0604020202020204" pitchFamily="34" charset="0"/>
                <a:cs typeface="Arial" panose="020B0604020202020204" pitchFamily="34" charset="0"/>
              </a:rPr>
              <a:t> строку </a:t>
            </a:r>
            <a:r>
              <a:rPr lang="ru-RU" sz="1800" b="0" i="0" dirty="0" err="1">
                <a:solidFill>
                  <a:srgbClr val="333333"/>
                </a:solidFill>
                <a:effectLst/>
                <a:latin typeface="Arial" panose="020B0604020202020204" pitchFamily="34" charset="0"/>
                <a:cs typeface="Arial" panose="020B0604020202020204" pitchFamily="34" charset="0"/>
              </a:rPr>
              <a:t>вважається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що</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зауваження</a:t>
            </a:r>
            <a:r>
              <a:rPr lang="ru-RU" sz="1800" b="0" i="0" dirty="0">
                <a:solidFill>
                  <a:srgbClr val="333333"/>
                </a:solidFill>
                <a:effectLst/>
                <a:latin typeface="Arial" panose="020B0604020202020204" pitchFamily="34" charset="0"/>
                <a:cs typeface="Arial" panose="020B0604020202020204" pitchFamily="34" charset="0"/>
              </a:rPr>
              <a:t> і </a:t>
            </a:r>
            <a:r>
              <a:rPr lang="ru-RU" sz="1800" b="0" i="0" dirty="0" err="1">
                <a:solidFill>
                  <a:srgbClr val="333333"/>
                </a:solidFill>
                <a:effectLst/>
                <a:latin typeface="Arial" panose="020B0604020202020204" pitchFamily="34" charset="0"/>
                <a:cs typeface="Arial" panose="020B0604020202020204" pitchFamily="34" charset="0"/>
              </a:rPr>
              <a:t>пропозиції</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відсутні</a:t>
            </a:r>
            <a:r>
              <a:rPr lang="ru-RU" sz="1800" b="0" i="0" dirty="0">
                <a:solidFill>
                  <a:srgbClr val="333333"/>
                </a:solidFill>
                <a:effectLst/>
                <a:latin typeface="Arial" panose="020B0604020202020204" pitchFamily="34" charset="0"/>
                <a:cs typeface="Arial" panose="020B0604020202020204" pitchFamily="34" charset="0"/>
              </a:rPr>
              <a:t>. </a:t>
            </a:r>
          </a:p>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За </a:t>
            </a:r>
            <a:r>
              <a:rPr lang="ru-RU" sz="1800" b="0" i="0" dirty="0" err="1">
                <a:solidFill>
                  <a:srgbClr val="333333"/>
                </a:solidFill>
                <a:effectLst/>
                <a:latin typeface="Arial" panose="020B0604020202020204" pitchFamily="34" charset="0"/>
                <a:cs typeface="Arial" panose="020B0604020202020204" pitchFamily="34" charset="0"/>
              </a:rPr>
              <a:t>необхідності</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органи</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можуть</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залучати</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інші</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органи</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виконавчої</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влади</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або</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органи</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місцевого</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самоврядування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спеціалістів</a:t>
            </a:r>
            <a:r>
              <a:rPr lang="ru-RU" sz="1800" b="0" i="0" dirty="0">
                <a:solidFill>
                  <a:srgbClr val="333333"/>
                </a:solidFill>
                <a:effectLst/>
                <a:latin typeface="Arial" panose="020B0604020202020204" pitchFamily="34" charset="0"/>
                <a:cs typeface="Arial" panose="020B0604020202020204" pitchFamily="34" charset="0"/>
              </a:rPr>
              <a:t> і </a:t>
            </a:r>
            <a:r>
              <a:rPr lang="ru-RU" sz="1800" b="0" i="0" dirty="0" err="1">
                <a:solidFill>
                  <a:srgbClr val="333333"/>
                </a:solidFill>
                <a:effectLst/>
                <a:latin typeface="Arial" panose="020B0604020202020204" pitchFamily="34" charset="0"/>
                <a:cs typeface="Arial" panose="020B0604020202020204" pitchFamily="34" charset="0"/>
              </a:rPr>
              <a:t>науковців</a:t>
            </a:r>
            <a:r>
              <a:rPr lang="ru-RU" sz="1800" b="0" i="0" dirty="0">
                <a:solidFill>
                  <a:srgbClr val="333333"/>
                </a:solidFill>
                <a:effectLst/>
                <a:latin typeface="Arial" panose="020B0604020202020204" pitchFamily="34" charset="0"/>
                <a:cs typeface="Arial" panose="020B0604020202020204" pitchFamily="34" charset="0"/>
              </a:rPr>
              <a:t> до </a:t>
            </a:r>
            <a:r>
              <a:rPr lang="ru-RU" sz="1800" b="0" i="0" dirty="0" err="1">
                <a:solidFill>
                  <a:srgbClr val="333333"/>
                </a:solidFill>
                <a:effectLst/>
                <a:latin typeface="Arial" panose="020B0604020202020204" pitchFamily="34" charset="0"/>
                <a:cs typeface="Arial" panose="020B0604020202020204" pitchFamily="34" charset="0"/>
              </a:rPr>
              <a:t>консультацій</a:t>
            </a:r>
            <a:r>
              <a:rPr lang="ru-RU" sz="1800" b="0" i="0" dirty="0">
                <a:solidFill>
                  <a:srgbClr val="333333"/>
                </a:solidFill>
                <a:effectLst/>
                <a:latin typeface="Arial" panose="020B0604020202020204" pitchFamily="34" charset="0"/>
                <a:cs typeface="Arial" panose="020B0604020202020204" pitchFamily="34" charset="0"/>
              </a:rPr>
              <a:t> у строки, </a:t>
            </a:r>
            <a:r>
              <a:rPr lang="ru-RU" sz="1800" b="0" i="0" dirty="0" err="1">
                <a:solidFill>
                  <a:srgbClr val="333333"/>
                </a:solidFill>
                <a:effectLst/>
                <a:latin typeface="Arial" panose="020B0604020202020204" pitchFamily="34" charset="0"/>
                <a:cs typeface="Arial" panose="020B0604020202020204" pitchFamily="34" charset="0"/>
              </a:rPr>
              <a:t>які</a:t>
            </a:r>
            <a:r>
              <a:rPr lang="ru-RU" sz="1800" b="0" i="0" dirty="0">
                <a:solidFill>
                  <a:srgbClr val="333333"/>
                </a:solidFill>
                <a:effectLst/>
                <a:latin typeface="Arial" panose="020B0604020202020204" pitchFamily="34" charset="0"/>
                <a:cs typeface="Arial" panose="020B0604020202020204" pitchFamily="34" charset="0"/>
              </a:rPr>
              <a:t> не </a:t>
            </a:r>
            <a:r>
              <a:rPr lang="ru-RU" sz="1800" b="0" i="0" dirty="0" err="1">
                <a:solidFill>
                  <a:srgbClr val="333333"/>
                </a:solidFill>
                <a:effectLst/>
                <a:latin typeface="Arial" panose="020B0604020202020204" pitchFamily="34" charset="0"/>
                <a:cs typeface="Arial" panose="020B0604020202020204" pitchFamily="34" charset="0"/>
              </a:rPr>
              <a:t>перевищують</a:t>
            </a:r>
            <a:r>
              <a:rPr lang="ru-RU" sz="1800" b="0" i="0" dirty="0">
                <a:solidFill>
                  <a:srgbClr val="333333"/>
                </a:solidFill>
                <a:effectLst/>
                <a:latin typeface="Arial" panose="020B0604020202020204" pitchFamily="34" charset="0"/>
                <a:cs typeface="Arial" panose="020B0604020202020204" pitchFamily="34" charset="0"/>
              </a:rPr>
              <a:t> строк </a:t>
            </a:r>
            <a:r>
              <a:rPr lang="ru-RU" sz="1800" b="0" i="0" dirty="0" err="1">
                <a:solidFill>
                  <a:srgbClr val="333333"/>
                </a:solidFill>
                <a:effectLst/>
                <a:latin typeface="Arial" panose="020B0604020202020204" pitchFamily="34" charset="0"/>
                <a:cs typeface="Arial" panose="020B0604020202020204" pitchFamily="34" charset="0"/>
              </a:rPr>
              <a:t>подання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зауважень</a:t>
            </a:r>
            <a:r>
              <a:rPr lang="ru-RU" sz="1800" b="0" i="0" dirty="0">
                <a:solidFill>
                  <a:srgbClr val="333333"/>
                </a:solidFill>
                <a:effectLst/>
                <a:latin typeface="Arial" panose="020B0604020202020204" pitchFamily="34" charset="0"/>
                <a:cs typeface="Arial" panose="020B0604020202020204" pitchFamily="34" charset="0"/>
              </a:rPr>
              <a:t> і </a:t>
            </a:r>
            <a:r>
              <a:rPr lang="ru-RU" sz="1800" b="0" i="0" dirty="0" err="1">
                <a:solidFill>
                  <a:srgbClr val="333333"/>
                </a:solidFill>
                <a:effectLst/>
                <a:latin typeface="Arial" panose="020B0604020202020204" pitchFamily="34" charset="0"/>
                <a:cs typeface="Arial" panose="020B0604020202020204" pitchFamily="34" charset="0"/>
              </a:rPr>
              <a:t>пропозицій</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передбачений</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частиною</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третьою</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цієї</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статті</a:t>
            </a:r>
            <a:r>
              <a:rPr lang="ru-RU" sz="1800" dirty="0">
                <a:solidFill>
                  <a:srgbClr val="333333"/>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5705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ru-RU" sz="3200" b="1" dirty="0" err="1">
                <a:solidFill>
                  <a:srgbClr val="000000"/>
                </a:solidFill>
                <a:latin typeface="Arial" panose="020B0604020202020204" pitchFamily="34" charset="0"/>
              </a:rPr>
              <a:t>Консультації</a:t>
            </a:r>
            <a:r>
              <a:rPr lang="ru-RU" sz="3200" b="1" dirty="0">
                <a:solidFill>
                  <a:srgbClr val="000000"/>
                </a:solidFill>
                <a:latin typeface="Arial" panose="020B0604020202020204" pitchFamily="34" charset="0"/>
              </a:rPr>
              <a:t> з органами </a:t>
            </a:r>
            <a:r>
              <a:rPr lang="ru-RU" sz="3200" b="1" dirty="0" err="1">
                <a:solidFill>
                  <a:srgbClr val="000000"/>
                </a:solidFill>
                <a:latin typeface="Arial" panose="020B0604020202020204" pitchFamily="34" charset="0"/>
              </a:rPr>
              <a:t>виконавчої</a:t>
            </a:r>
            <a:r>
              <a:rPr lang="ru-RU" sz="3200" b="1" dirty="0">
                <a:solidFill>
                  <a:srgbClr val="000000"/>
                </a:solidFill>
                <a:latin typeface="Arial" panose="020B0604020202020204" pitchFamily="34" charset="0"/>
              </a:rPr>
              <a:t> </a:t>
            </a:r>
            <a:r>
              <a:rPr lang="ru-RU" sz="3200" b="1" dirty="0" err="1">
                <a:solidFill>
                  <a:srgbClr val="000000"/>
                </a:solidFill>
                <a:latin typeface="Arial" panose="020B0604020202020204" pitchFamily="34" charset="0"/>
              </a:rPr>
              <a:t>влади</a:t>
            </a:r>
            <a:endParaRPr lang="uk-UA" sz="3200" b="1" dirty="0">
              <a:solidFill>
                <a:srgbClr val="000000"/>
              </a:solidFill>
              <a:latin typeface="Arial" panose="020B0604020202020204" pitchFamily="34" charset="0"/>
            </a:endParaRPr>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a:xfrm>
            <a:off x="838200" y="1481068"/>
            <a:ext cx="10515600" cy="4351338"/>
          </a:xfrm>
        </p:spPr>
        <p:txBody>
          <a:bodyPr>
            <a:noAutofit/>
          </a:bodyPr>
          <a:lstStyle/>
          <a:p>
            <a:pPr marL="0" indent="0" algn="just">
              <a:buNone/>
            </a:pPr>
            <a:r>
              <a:rPr lang="ru-RU" sz="1800" b="0" i="0" dirty="0" err="1">
                <a:solidFill>
                  <a:srgbClr val="333333"/>
                </a:solidFill>
                <a:effectLst/>
                <a:latin typeface="Arial" panose="020B0604020202020204" pitchFamily="34" charset="0"/>
                <a:cs typeface="Arial" panose="020B0604020202020204" pitchFamily="34" charset="0"/>
              </a:rPr>
              <a:t>Усі</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зауваження</a:t>
            </a:r>
            <a:r>
              <a:rPr lang="ru-RU" sz="1800" b="0" i="0" dirty="0">
                <a:solidFill>
                  <a:srgbClr val="333333"/>
                </a:solidFill>
                <a:effectLst/>
                <a:latin typeface="Arial" panose="020B0604020202020204" pitchFamily="34" charset="0"/>
                <a:cs typeface="Arial" panose="020B0604020202020204" pitchFamily="34" charset="0"/>
              </a:rPr>
              <a:t> і </a:t>
            </a:r>
            <a:r>
              <a:rPr lang="ru-RU" sz="1800" b="0" i="0" dirty="0" err="1">
                <a:solidFill>
                  <a:srgbClr val="333333"/>
                </a:solidFill>
                <a:effectLst/>
                <a:latin typeface="Arial" panose="020B0604020202020204" pitchFamily="34" charset="0"/>
                <a:cs typeface="Arial" panose="020B0604020202020204" pitchFamily="34" charset="0"/>
              </a:rPr>
              <a:t>пропозиції</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одержані</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протягом</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встановленого</a:t>
            </a:r>
            <a:r>
              <a:rPr lang="ru-RU" sz="1800" b="0" i="0" dirty="0">
                <a:solidFill>
                  <a:srgbClr val="333333"/>
                </a:solidFill>
                <a:effectLst/>
                <a:latin typeface="Arial" panose="020B0604020202020204" pitchFamily="34" charset="0"/>
                <a:cs typeface="Arial" panose="020B0604020202020204" pitchFamily="34" charset="0"/>
              </a:rPr>
              <a:t> строку, </a:t>
            </a:r>
            <a:r>
              <a:rPr lang="ru-RU" sz="1800" b="0" i="0" dirty="0" err="1">
                <a:solidFill>
                  <a:srgbClr val="333333"/>
                </a:solidFill>
                <a:effectLst/>
                <a:latin typeface="Arial" panose="020B0604020202020204" pitchFamily="34" charset="0"/>
                <a:cs typeface="Arial" panose="020B0604020202020204" pitchFamily="34" charset="0"/>
              </a:rPr>
              <a:t>підлягають</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обов’язковому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розгляду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замовником</a:t>
            </a:r>
            <a:r>
              <a:rPr lang="ru-RU" sz="1800" b="0" i="0" dirty="0">
                <a:solidFill>
                  <a:srgbClr val="333333"/>
                </a:solidFill>
                <a:effectLst/>
                <a:latin typeface="Arial" panose="020B0604020202020204" pitchFamily="34" charset="0"/>
                <a:cs typeface="Arial" panose="020B0604020202020204" pitchFamily="34" charset="0"/>
              </a:rPr>
              <a:t>. За результатами </a:t>
            </a:r>
            <a:r>
              <a:rPr lang="ru-RU" sz="1800" b="0" i="0" dirty="0" err="1">
                <a:solidFill>
                  <a:srgbClr val="333333"/>
                </a:solidFill>
                <a:effectLst/>
                <a:latin typeface="Arial" panose="020B0604020202020204" pitchFamily="34" charset="0"/>
                <a:cs typeface="Arial" panose="020B0604020202020204" pitchFamily="34" charset="0"/>
              </a:rPr>
              <a:t>розгляду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замовник</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враховує</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одержані</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зауваження</a:t>
            </a:r>
            <a:r>
              <a:rPr lang="ru-RU" sz="1800" b="0" i="0" dirty="0">
                <a:solidFill>
                  <a:srgbClr val="333333"/>
                </a:solidFill>
                <a:effectLst/>
                <a:latin typeface="Arial" panose="020B0604020202020204" pitchFamily="34" charset="0"/>
                <a:cs typeface="Arial" panose="020B0604020202020204" pitchFamily="34" charset="0"/>
              </a:rPr>
              <a:t> і </a:t>
            </a:r>
            <a:r>
              <a:rPr lang="ru-RU" sz="1800" b="0" i="0" dirty="0" err="1">
                <a:solidFill>
                  <a:srgbClr val="333333"/>
                </a:solidFill>
                <a:effectLst/>
                <a:latin typeface="Arial" panose="020B0604020202020204" pitchFamily="34" charset="0"/>
                <a:cs typeface="Arial" panose="020B0604020202020204" pitchFamily="34" charset="0"/>
              </a:rPr>
              <a:t>пропозиції</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або</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мотивовано</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їх</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відхиляє</a:t>
            </a:r>
            <a:r>
              <a:rPr lang="ru-RU" sz="1800" b="0" i="0" dirty="0">
                <a:solidFill>
                  <a:srgbClr val="333333"/>
                </a:solidFill>
                <a:effectLst/>
                <a:latin typeface="Arial" panose="020B0604020202020204" pitchFamily="34" charset="0"/>
                <a:cs typeface="Arial" panose="020B0604020202020204" pitchFamily="34" charset="0"/>
              </a:rPr>
              <a:t>.</a:t>
            </a:r>
          </a:p>
          <a:p>
            <a:pPr marL="0" indent="0" algn="just">
              <a:buNone/>
            </a:pPr>
            <a:r>
              <a:rPr lang="ru-RU" sz="1800" dirty="0">
                <a:solidFill>
                  <a:srgbClr val="333333"/>
                </a:solidFill>
                <a:latin typeface="Arial" panose="020B0604020202020204" pitchFamily="34" charset="0"/>
                <a:cs typeface="Arial" panose="020B0604020202020204" pitchFamily="34" charset="0"/>
              </a:rPr>
              <a:t>За результатами </a:t>
            </a:r>
            <a:r>
              <a:rPr lang="ru-RU" sz="1800" dirty="0" err="1">
                <a:solidFill>
                  <a:srgbClr val="333333"/>
                </a:solidFill>
                <a:latin typeface="Arial" panose="020B0604020202020204" pitchFamily="34" charset="0"/>
                <a:cs typeface="Arial" panose="020B0604020202020204" pitchFamily="34" charset="0"/>
              </a:rPr>
              <a:t>консультацій</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замовник</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готує</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довідку</a:t>
            </a:r>
            <a:r>
              <a:rPr lang="ru-RU" sz="1800" dirty="0">
                <a:solidFill>
                  <a:srgbClr val="333333"/>
                </a:solidFill>
                <a:latin typeface="Arial" panose="020B0604020202020204" pitchFamily="34" charset="0"/>
                <a:cs typeface="Arial" panose="020B0604020202020204" pitchFamily="34" charset="0"/>
              </a:rPr>
              <a:t> про </a:t>
            </a:r>
            <a:r>
              <a:rPr lang="ru-RU" sz="1800" dirty="0" err="1">
                <a:solidFill>
                  <a:srgbClr val="333333"/>
                </a:solidFill>
                <a:latin typeface="Arial" panose="020B0604020202020204" pitchFamily="34" charset="0"/>
                <a:cs typeface="Arial" panose="020B0604020202020204" pitchFamily="34" charset="0"/>
              </a:rPr>
              <a:t>консультації</a:t>
            </a:r>
            <a:r>
              <a:rPr lang="ru-RU" sz="1800" dirty="0">
                <a:solidFill>
                  <a:srgbClr val="333333"/>
                </a:solidFill>
                <a:latin typeface="Arial" panose="020B0604020202020204" pitchFamily="34" charset="0"/>
                <a:cs typeface="Arial" panose="020B0604020202020204" pitchFamily="34" charset="0"/>
              </a:rPr>
              <a:t>, в </a:t>
            </a:r>
            <a:r>
              <a:rPr lang="ru-RU" sz="1800" dirty="0" err="1">
                <a:solidFill>
                  <a:srgbClr val="333333"/>
                </a:solidFill>
                <a:latin typeface="Arial" panose="020B0604020202020204" pitchFamily="34" charset="0"/>
                <a:cs typeface="Arial" panose="020B0604020202020204" pitchFamily="34" charset="0"/>
              </a:rPr>
              <a:t>якій</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підсумовує</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отримані</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зауваження</a:t>
            </a:r>
            <a:r>
              <a:rPr lang="ru-RU" sz="1800" dirty="0">
                <a:solidFill>
                  <a:srgbClr val="333333"/>
                </a:solidFill>
                <a:latin typeface="Arial" panose="020B0604020202020204" pitchFamily="34" charset="0"/>
                <a:cs typeface="Arial" panose="020B0604020202020204" pitchFamily="34" charset="0"/>
              </a:rPr>
              <a:t> і </a:t>
            </a:r>
            <a:r>
              <a:rPr lang="ru-RU" sz="1800" dirty="0" err="1">
                <a:solidFill>
                  <a:srgbClr val="333333"/>
                </a:solidFill>
                <a:latin typeface="Arial" panose="020B0604020202020204" pitchFamily="34" charset="0"/>
                <a:cs typeface="Arial" panose="020B0604020202020204" pitchFamily="34" charset="0"/>
              </a:rPr>
              <a:t>пропозиції</a:t>
            </a:r>
            <a:r>
              <a:rPr lang="ru-RU" sz="1800" dirty="0">
                <a:solidFill>
                  <a:srgbClr val="333333"/>
                </a:solidFill>
                <a:latin typeface="Arial" panose="020B0604020202020204" pitchFamily="34" charset="0"/>
                <a:cs typeface="Arial" panose="020B0604020202020204" pitchFamily="34" charset="0"/>
              </a:rPr>
              <a:t> та </a:t>
            </a:r>
            <a:r>
              <a:rPr lang="ru-RU" sz="1800" dirty="0" err="1">
                <a:solidFill>
                  <a:srgbClr val="333333"/>
                </a:solidFill>
                <a:latin typeface="Arial" panose="020B0604020202020204" pitchFamily="34" charset="0"/>
                <a:cs typeface="Arial" panose="020B0604020202020204" pitchFamily="34" charset="0"/>
              </a:rPr>
              <a:t>зазначає</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яким</a:t>
            </a:r>
            <a:r>
              <a:rPr lang="ru-RU" sz="1800" dirty="0">
                <a:solidFill>
                  <a:srgbClr val="333333"/>
                </a:solidFill>
                <a:latin typeface="Arial" panose="020B0604020202020204" pitchFamily="34" charset="0"/>
                <a:cs typeface="Arial" panose="020B0604020202020204" pitchFamily="34" charset="0"/>
              </a:rPr>
              <a:t> чином у </a:t>
            </a:r>
            <a:r>
              <a:rPr lang="ru-RU" sz="1800" dirty="0" err="1">
                <a:solidFill>
                  <a:srgbClr val="333333"/>
                </a:solidFill>
                <a:latin typeface="Arial" panose="020B0604020202020204" pitchFamily="34" charset="0"/>
                <a:cs typeface="Arial" panose="020B0604020202020204" pitchFamily="34" charset="0"/>
              </a:rPr>
              <a:t>документі</a:t>
            </a:r>
            <a:r>
              <a:rPr lang="ru-RU" sz="1800" dirty="0">
                <a:solidFill>
                  <a:srgbClr val="333333"/>
                </a:solidFill>
                <a:latin typeface="Arial" panose="020B0604020202020204" pitchFamily="34" charset="0"/>
                <a:cs typeface="Arial" panose="020B0604020202020204" pitchFamily="34" charset="0"/>
              </a:rPr>
              <a:t> державного </a:t>
            </a:r>
            <a:r>
              <a:rPr lang="ru-RU" sz="1800" dirty="0" err="1">
                <a:solidFill>
                  <a:srgbClr val="333333"/>
                </a:solidFill>
                <a:latin typeface="Arial" panose="020B0604020202020204" pitchFamily="34" charset="0"/>
                <a:cs typeface="Arial" panose="020B0604020202020204" pitchFamily="34" charset="0"/>
              </a:rPr>
              <a:t>планування</a:t>
            </a:r>
            <a:r>
              <a:rPr lang="ru-RU" sz="1800" dirty="0">
                <a:solidFill>
                  <a:srgbClr val="333333"/>
                </a:solidFill>
                <a:latin typeface="Arial" panose="020B0604020202020204" pitchFamily="34" charset="0"/>
                <a:cs typeface="Arial" panose="020B0604020202020204" pitchFamily="34" charset="0"/>
              </a:rPr>
              <a:t> та </a:t>
            </a:r>
            <a:r>
              <a:rPr lang="ru-RU" sz="1800" dirty="0" err="1">
                <a:solidFill>
                  <a:srgbClr val="333333"/>
                </a:solidFill>
                <a:latin typeface="Arial" panose="020B0604020202020204" pitchFamily="34" charset="0"/>
                <a:cs typeface="Arial" panose="020B0604020202020204" pitchFamily="34" charset="0"/>
              </a:rPr>
              <a:t>звіті</a:t>
            </a:r>
            <a:r>
              <a:rPr lang="ru-RU" sz="1800" dirty="0">
                <a:solidFill>
                  <a:srgbClr val="333333"/>
                </a:solidFill>
                <a:latin typeface="Arial" panose="020B0604020202020204" pitchFamily="34" charset="0"/>
                <a:cs typeface="Arial" panose="020B0604020202020204" pitchFamily="34" charset="0"/>
              </a:rPr>
              <a:t> про </a:t>
            </a:r>
            <a:r>
              <a:rPr lang="ru-RU" sz="1800" dirty="0" err="1">
                <a:solidFill>
                  <a:srgbClr val="333333"/>
                </a:solidFill>
                <a:latin typeface="Arial" panose="020B0604020202020204" pitchFamily="34" charset="0"/>
                <a:cs typeface="Arial" panose="020B0604020202020204" pitchFamily="34" charset="0"/>
              </a:rPr>
              <a:t>стратегічну</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екологічну</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оцінку</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враховані</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зауваження</a:t>
            </a:r>
            <a:r>
              <a:rPr lang="ru-RU" sz="1800" dirty="0">
                <a:solidFill>
                  <a:srgbClr val="333333"/>
                </a:solidFill>
                <a:latin typeface="Arial" panose="020B0604020202020204" pitchFamily="34" charset="0"/>
                <a:cs typeface="Arial" panose="020B0604020202020204" pitchFamily="34" charset="0"/>
              </a:rPr>
              <a:t> і </a:t>
            </a:r>
            <a:r>
              <a:rPr lang="ru-RU" sz="1800" dirty="0" err="1">
                <a:solidFill>
                  <a:srgbClr val="333333"/>
                </a:solidFill>
                <a:latin typeface="Arial" panose="020B0604020202020204" pitchFamily="34" charset="0"/>
                <a:cs typeface="Arial" panose="020B0604020202020204" pitchFamily="34" charset="0"/>
              </a:rPr>
              <a:t>пропозиції</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подані</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відповідно</a:t>
            </a:r>
            <a:r>
              <a:rPr lang="ru-RU" sz="1800" dirty="0">
                <a:solidFill>
                  <a:srgbClr val="333333"/>
                </a:solidFill>
                <a:latin typeface="Arial" panose="020B0604020202020204" pitchFamily="34" charset="0"/>
                <a:cs typeface="Arial" panose="020B0604020202020204" pitchFamily="34" charset="0"/>
              </a:rPr>
              <a:t> до </a:t>
            </a:r>
            <a:r>
              <a:rPr lang="ru-RU" sz="1800" dirty="0" err="1">
                <a:solidFill>
                  <a:srgbClr val="333333"/>
                </a:solidFill>
                <a:latin typeface="Arial" panose="020B0604020202020204" pitchFamily="34" charset="0"/>
                <a:cs typeface="Arial" panose="020B0604020202020204" pitchFamily="34" charset="0"/>
              </a:rPr>
              <a:t>цієї</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статті</a:t>
            </a:r>
            <a:r>
              <a:rPr lang="ru-RU" sz="1800" dirty="0">
                <a:solidFill>
                  <a:srgbClr val="333333"/>
                </a:solidFill>
                <a:latin typeface="Arial" panose="020B0604020202020204" pitchFamily="34" charset="0"/>
                <a:cs typeface="Arial" panose="020B0604020202020204" pitchFamily="34" charset="0"/>
              </a:rPr>
              <a:t>, а </a:t>
            </a:r>
            <a:r>
              <a:rPr lang="ru-RU" sz="1800" dirty="0" err="1">
                <a:solidFill>
                  <a:srgbClr val="333333"/>
                </a:solidFill>
                <a:latin typeface="Arial" panose="020B0604020202020204" pitchFamily="34" charset="0"/>
                <a:cs typeface="Arial" panose="020B0604020202020204" pitchFamily="34" charset="0"/>
              </a:rPr>
              <a:t>також</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обґрунтовує</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обрання</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саме</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цього</a:t>
            </a:r>
            <a:r>
              <a:rPr lang="ru-RU" sz="1800" dirty="0">
                <a:solidFill>
                  <a:srgbClr val="333333"/>
                </a:solidFill>
                <a:latin typeface="Arial" panose="020B0604020202020204" pitchFamily="34" charset="0"/>
                <a:cs typeface="Arial" panose="020B0604020202020204" pitchFamily="34" charset="0"/>
              </a:rPr>
              <a:t> документа державного </a:t>
            </a:r>
            <a:r>
              <a:rPr lang="ru-RU" sz="1800" dirty="0" err="1">
                <a:solidFill>
                  <a:srgbClr val="333333"/>
                </a:solidFill>
                <a:latin typeface="Arial" panose="020B0604020202020204" pitchFamily="34" charset="0"/>
                <a:cs typeface="Arial" panose="020B0604020202020204" pitchFamily="34" charset="0"/>
              </a:rPr>
              <a:t>планування</a:t>
            </a:r>
            <a:r>
              <a:rPr lang="ru-RU" sz="1800" dirty="0">
                <a:solidFill>
                  <a:srgbClr val="333333"/>
                </a:solidFill>
                <a:latin typeface="Arial" panose="020B0604020202020204" pitchFamily="34" charset="0"/>
                <a:cs typeface="Arial" panose="020B0604020202020204" pitchFamily="34" charset="0"/>
              </a:rPr>
              <a:t> у тому </a:t>
            </a:r>
            <a:r>
              <a:rPr lang="ru-RU" sz="1800" dirty="0" err="1">
                <a:solidFill>
                  <a:srgbClr val="333333"/>
                </a:solidFill>
                <a:latin typeface="Arial" panose="020B0604020202020204" pitchFamily="34" charset="0"/>
                <a:cs typeface="Arial" panose="020B0604020202020204" pitchFamily="34" charset="0"/>
              </a:rPr>
              <a:t>вигляді</a:t>
            </a:r>
            <a:r>
              <a:rPr lang="ru-RU" sz="1800" dirty="0">
                <a:solidFill>
                  <a:srgbClr val="333333"/>
                </a:solidFill>
                <a:latin typeface="Arial" panose="020B0604020202020204" pitchFamily="34" charset="0"/>
                <a:cs typeface="Arial" panose="020B0604020202020204" pitchFamily="34" charset="0"/>
              </a:rPr>
              <a:t>, в </a:t>
            </a:r>
            <a:r>
              <a:rPr lang="ru-RU" sz="1800" dirty="0" err="1">
                <a:solidFill>
                  <a:srgbClr val="333333"/>
                </a:solidFill>
                <a:latin typeface="Arial" panose="020B0604020202020204" pitchFamily="34" charset="0"/>
                <a:cs typeface="Arial" panose="020B0604020202020204" pitchFamily="34" charset="0"/>
              </a:rPr>
              <a:t>якому</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він</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запропонований</a:t>
            </a:r>
            <a:r>
              <a:rPr lang="ru-RU" sz="1800" dirty="0">
                <a:solidFill>
                  <a:srgbClr val="333333"/>
                </a:solidFill>
                <a:latin typeface="Arial" panose="020B0604020202020204" pitchFamily="34" charset="0"/>
                <a:cs typeface="Arial" panose="020B0604020202020204" pitchFamily="34" charset="0"/>
              </a:rPr>
              <a:t> до </a:t>
            </a:r>
            <a:r>
              <a:rPr lang="ru-RU" sz="1800" dirty="0" err="1">
                <a:solidFill>
                  <a:srgbClr val="333333"/>
                </a:solidFill>
                <a:latin typeface="Arial" panose="020B0604020202020204" pitchFamily="34" charset="0"/>
                <a:cs typeface="Arial" panose="020B0604020202020204" pitchFamily="34" charset="0"/>
              </a:rPr>
              <a:t>затвердження</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серед</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інших</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виправданих</a:t>
            </a:r>
            <a:r>
              <a:rPr lang="ru-RU" sz="1800" dirty="0">
                <a:solidFill>
                  <a:srgbClr val="333333"/>
                </a:solidFill>
                <a:latin typeface="Arial" panose="020B0604020202020204" pitchFamily="34" charset="0"/>
                <a:cs typeface="Arial" panose="020B0604020202020204" pitchFamily="34" charset="0"/>
              </a:rPr>
              <a:t> альтернатив, </a:t>
            </a:r>
            <a:r>
              <a:rPr lang="ru-RU" sz="1800" dirty="0" err="1">
                <a:solidFill>
                  <a:srgbClr val="333333"/>
                </a:solidFill>
                <a:latin typeface="Arial" panose="020B0604020202020204" pitchFamily="34" charset="0"/>
                <a:cs typeface="Arial" panose="020B0604020202020204" pitchFamily="34" charset="0"/>
              </a:rPr>
              <a:t>представлених</a:t>
            </a:r>
            <a:r>
              <a:rPr lang="ru-RU" sz="1800" dirty="0">
                <a:solidFill>
                  <a:srgbClr val="333333"/>
                </a:solidFill>
                <a:latin typeface="Arial" panose="020B0604020202020204" pitchFamily="34" charset="0"/>
                <a:cs typeface="Arial" panose="020B0604020202020204" pitchFamily="34" charset="0"/>
              </a:rPr>
              <a:t> до </a:t>
            </a:r>
            <a:r>
              <a:rPr lang="ru-RU" sz="1800" dirty="0" err="1">
                <a:solidFill>
                  <a:srgbClr val="333333"/>
                </a:solidFill>
                <a:latin typeface="Arial" panose="020B0604020202020204" pitchFamily="34" charset="0"/>
                <a:cs typeface="Arial" panose="020B0604020202020204" pitchFamily="34" charset="0"/>
              </a:rPr>
              <a:t>розгляду</a:t>
            </a:r>
            <a:r>
              <a:rPr lang="ru-RU" sz="1800" dirty="0">
                <a:solidFill>
                  <a:srgbClr val="333333"/>
                </a:solidFill>
                <a:latin typeface="Arial" panose="020B0604020202020204" pitchFamily="34" charset="0"/>
                <a:cs typeface="Arial" panose="020B0604020202020204" pitchFamily="34" charset="0"/>
              </a:rPr>
              <a:t>. До </a:t>
            </a:r>
            <a:r>
              <a:rPr lang="ru-RU" sz="1800" dirty="0" err="1">
                <a:solidFill>
                  <a:srgbClr val="333333"/>
                </a:solidFill>
                <a:latin typeface="Arial" panose="020B0604020202020204" pitchFamily="34" charset="0"/>
                <a:cs typeface="Arial" panose="020B0604020202020204" pitchFamily="34" charset="0"/>
              </a:rPr>
              <a:t>довідки</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додаються</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отримані</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письмові</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зауваження</a:t>
            </a:r>
            <a:r>
              <a:rPr lang="ru-RU" sz="1800" dirty="0">
                <a:solidFill>
                  <a:srgbClr val="333333"/>
                </a:solidFill>
                <a:latin typeface="Arial" panose="020B0604020202020204" pitchFamily="34" charset="0"/>
                <a:cs typeface="Arial" panose="020B0604020202020204" pitchFamily="34" charset="0"/>
              </a:rPr>
              <a:t> і </a:t>
            </a:r>
            <a:r>
              <a:rPr lang="ru-RU" sz="1800" dirty="0" err="1">
                <a:solidFill>
                  <a:srgbClr val="333333"/>
                </a:solidFill>
                <a:latin typeface="Arial" panose="020B0604020202020204" pitchFamily="34" charset="0"/>
                <a:cs typeface="Arial" panose="020B0604020202020204" pitchFamily="34" charset="0"/>
              </a:rPr>
              <a:t>пропозиції</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Довідка</a:t>
            </a:r>
            <a:r>
              <a:rPr lang="ru-RU" sz="1800" dirty="0">
                <a:solidFill>
                  <a:srgbClr val="333333"/>
                </a:solidFill>
                <a:latin typeface="Arial" panose="020B0604020202020204" pitchFamily="34" charset="0"/>
                <a:cs typeface="Arial" panose="020B0604020202020204" pitchFamily="34" charset="0"/>
              </a:rPr>
              <a:t> про </a:t>
            </a:r>
            <a:r>
              <a:rPr lang="ru-RU" sz="1800" dirty="0" err="1">
                <a:solidFill>
                  <a:srgbClr val="333333"/>
                </a:solidFill>
                <a:latin typeface="Arial" panose="020B0604020202020204" pitchFamily="34" charset="0"/>
                <a:cs typeface="Arial" panose="020B0604020202020204" pitchFamily="34" charset="0"/>
              </a:rPr>
              <a:t>консультації</a:t>
            </a:r>
            <a:r>
              <a:rPr lang="ru-RU" sz="1800" dirty="0">
                <a:solidFill>
                  <a:srgbClr val="333333"/>
                </a:solidFill>
                <a:latin typeface="Arial" panose="020B0604020202020204" pitchFamily="34" charset="0"/>
                <a:cs typeface="Arial" panose="020B0604020202020204" pitchFamily="34" charset="0"/>
              </a:rPr>
              <a:t> є </a:t>
            </a:r>
            <a:r>
              <a:rPr lang="ru-RU" sz="1800" dirty="0" err="1">
                <a:solidFill>
                  <a:srgbClr val="333333"/>
                </a:solidFill>
                <a:latin typeface="Arial" panose="020B0604020202020204" pitchFamily="34" charset="0"/>
                <a:cs typeface="Arial" panose="020B0604020202020204" pitchFamily="34" charset="0"/>
              </a:rPr>
              <a:t>публічною</a:t>
            </a:r>
            <a:r>
              <a:rPr lang="ru-RU" sz="1800" dirty="0">
                <a:solidFill>
                  <a:srgbClr val="333333"/>
                </a:solidFill>
                <a:latin typeface="Arial" panose="020B0604020202020204" pitchFamily="34" charset="0"/>
                <a:cs typeface="Arial" panose="020B0604020202020204" pitchFamily="34" charset="0"/>
              </a:rPr>
              <a:t> </a:t>
            </a:r>
            <a:r>
              <a:rPr lang="ru-RU" sz="1800" dirty="0" err="1">
                <a:solidFill>
                  <a:srgbClr val="333333"/>
                </a:solidFill>
                <a:latin typeface="Arial" panose="020B0604020202020204" pitchFamily="34" charset="0"/>
                <a:cs typeface="Arial" panose="020B0604020202020204" pitchFamily="34" charset="0"/>
              </a:rPr>
              <a:t>інформацією</a:t>
            </a:r>
            <a:r>
              <a:rPr lang="ru-RU" sz="1800" dirty="0">
                <a:solidFill>
                  <a:srgbClr val="333333"/>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6910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uk-UA" sz="3200" b="1" dirty="0">
                <a:solidFill>
                  <a:srgbClr val="000000"/>
                </a:solidFill>
                <a:latin typeface="Arial" panose="020B0604020202020204" pitchFamily="34" charset="0"/>
              </a:rPr>
              <a:t>ТЕРМІНИ ТА ВИЗНАЧЕННЯ ПОНЯТЬ </a:t>
            </a:r>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p:txBody>
          <a:bodyPr>
            <a:normAutofit/>
          </a:bodyPr>
          <a:lstStyle/>
          <a:p>
            <a:pPr marL="0" indent="0">
              <a:lnSpc>
                <a:spcPct val="120000"/>
              </a:lnSpc>
              <a:buNone/>
            </a:pPr>
            <a:r>
              <a:rPr lang="uk-UA" sz="1800" b="1" i="0" dirty="0">
                <a:effectLst/>
                <a:latin typeface="Arial" panose="020B0604020202020204" pitchFamily="34" charset="0"/>
                <a:cs typeface="Arial" panose="020B0604020202020204" pitchFamily="34" charset="0"/>
              </a:rPr>
              <a:t>стратегічна екологічна оцінка</a:t>
            </a:r>
          </a:p>
          <a:p>
            <a:pPr marL="0" indent="0">
              <a:lnSpc>
                <a:spcPct val="120000"/>
              </a:lnSpc>
              <a:buNone/>
            </a:pPr>
            <a:r>
              <a:rPr lang="uk-UA" sz="1800" b="0" i="0" dirty="0">
                <a:solidFill>
                  <a:srgbClr val="0000FF"/>
                </a:solidFill>
                <a:effectLst/>
                <a:latin typeface="Arial" panose="020B0604020202020204" pitchFamily="34" charset="0"/>
                <a:cs typeface="Arial" panose="020B0604020202020204" pitchFamily="34" charset="0"/>
              </a:rPr>
              <a:t>процедура</a:t>
            </a:r>
            <a:r>
              <a:rPr lang="uk-UA" sz="1800" b="0" i="0" dirty="0">
                <a:effectLst/>
                <a:latin typeface="Arial" panose="020B0604020202020204" pitchFamily="34" charset="0"/>
                <a:cs typeface="Arial" panose="020B0604020202020204" pitchFamily="34" charset="0"/>
              </a:rPr>
              <a:t> </a:t>
            </a:r>
            <a:r>
              <a:rPr lang="uk-UA" sz="1800" b="0" i="0" dirty="0">
                <a:solidFill>
                  <a:srgbClr val="0000FF"/>
                </a:solidFill>
                <a:effectLst/>
                <a:latin typeface="Arial" panose="020B0604020202020204" pitchFamily="34" charset="0"/>
                <a:cs typeface="Arial" panose="020B0604020202020204" pitchFamily="34" charset="0"/>
              </a:rPr>
              <a:t>визначення, опису та оцінювання </a:t>
            </a:r>
            <a:r>
              <a:rPr lang="uk-UA" sz="1800" b="1" i="0" dirty="0">
                <a:solidFill>
                  <a:srgbClr val="0000FF"/>
                </a:solidFill>
                <a:effectLst/>
                <a:latin typeface="Arial" panose="020B0604020202020204" pitchFamily="34" charset="0"/>
                <a:cs typeface="Arial" panose="020B0604020202020204" pitchFamily="34" charset="0"/>
              </a:rPr>
              <a:t>наслідків</a:t>
            </a:r>
            <a:r>
              <a:rPr lang="uk-UA" sz="1800" b="0" i="0" dirty="0">
                <a:solidFill>
                  <a:srgbClr val="0000FF"/>
                </a:solidFill>
                <a:effectLst/>
                <a:latin typeface="Arial" panose="020B0604020202020204" pitchFamily="34" charset="0"/>
                <a:cs typeface="Arial" panose="020B0604020202020204" pitchFamily="34" charset="0"/>
              </a:rPr>
              <a:t> виконання </a:t>
            </a:r>
            <a:r>
              <a:rPr lang="uk-UA" sz="1800" b="1" i="0" dirty="0">
                <a:solidFill>
                  <a:srgbClr val="0000FF"/>
                </a:solidFill>
                <a:effectLst/>
                <a:latin typeface="Arial" panose="020B0604020202020204" pitchFamily="34" charset="0"/>
                <a:cs typeface="Arial" panose="020B0604020202020204" pitchFamily="34" charset="0"/>
              </a:rPr>
              <a:t>документів державного планування</a:t>
            </a:r>
            <a:r>
              <a:rPr lang="uk-UA" sz="1800" b="1" i="0" dirty="0">
                <a:effectLst/>
                <a:latin typeface="Arial" panose="020B0604020202020204" pitchFamily="34" charset="0"/>
                <a:cs typeface="Arial" panose="020B0604020202020204" pitchFamily="34" charset="0"/>
              </a:rPr>
              <a:t> </a:t>
            </a:r>
            <a:r>
              <a:rPr lang="uk-UA" sz="1800" b="0" i="0" dirty="0">
                <a:effectLst/>
                <a:latin typeface="Arial" panose="020B0604020202020204" pitchFamily="34" charset="0"/>
                <a:cs typeface="Arial" panose="020B0604020202020204" pitchFamily="34" charset="0"/>
              </a:rPr>
              <a:t>для довкілля, у тому числі для здоров’я населення, виправданих альтернатив, розроблення заходів із запобігання, зменшення та пом’якшення можливих негативних наслідків, яка включає </a:t>
            </a:r>
            <a:r>
              <a:rPr lang="uk-UA" sz="1800" b="0" i="1" dirty="0">
                <a:effectLst/>
                <a:latin typeface="Arial" panose="020B0604020202020204" pitchFamily="34" charset="0"/>
                <a:cs typeface="Arial" panose="020B0604020202020204" pitchFamily="34" charset="0"/>
              </a:rPr>
              <a:t>визначення обсягу</a:t>
            </a:r>
            <a:r>
              <a:rPr lang="uk-UA" sz="1800" b="0" i="0" dirty="0">
                <a:effectLst/>
                <a:latin typeface="Arial" panose="020B0604020202020204" pitchFamily="34" charset="0"/>
                <a:cs typeface="Arial" panose="020B0604020202020204" pitchFamily="34" charset="0"/>
              </a:rPr>
              <a:t> стратегічної екологічної оцінки, </a:t>
            </a:r>
            <a:r>
              <a:rPr lang="uk-UA" sz="1800" b="0" i="1" dirty="0">
                <a:effectLst/>
                <a:latin typeface="Arial" panose="020B0604020202020204" pitchFamily="34" charset="0"/>
                <a:cs typeface="Arial" panose="020B0604020202020204" pitchFamily="34" charset="0"/>
              </a:rPr>
              <a:t>складання звіту </a:t>
            </a:r>
            <a:r>
              <a:rPr lang="uk-UA" sz="1800" b="0" i="0" dirty="0">
                <a:effectLst/>
                <a:latin typeface="Arial" panose="020B0604020202020204" pitchFamily="34" charset="0"/>
                <a:cs typeface="Arial" panose="020B0604020202020204" pitchFamily="34" charset="0"/>
              </a:rPr>
              <a:t>про стратегічну екологічну оцінку, </a:t>
            </a:r>
            <a:r>
              <a:rPr lang="uk-UA" sz="1800" b="0" i="1" dirty="0">
                <a:effectLst/>
                <a:latin typeface="Arial" panose="020B0604020202020204" pitchFamily="34" charset="0"/>
                <a:cs typeface="Arial" panose="020B0604020202020204" pitchFamily="34" charset="0"/>
              </a:rPr>
              <a:t>проведення громадського обговорення та консультацій </a:t>
            </a:r>
            <a:r>
              <a:rPr lang="uk-UA" sz="1800" b="0" i="0" dirty="0">
                <a:effectLst/>
                <a:latin typeface="Arial" panose="020B0604020202020204" pitchFamily="34" charset="0"/>
                <a:cs typeface="Arial" panose="020B0604020202020204" pitchFamily="34" charset="0"/>
              </a:rPr>
              <a:t>(за потреби - транскордонних консультацій), </a:t>
            </a:r>
            <a:r>
              <a:rPr lang="uk-UA" sz="1800" b="0" i="0" dirty="0">
                <a:solidFill>
                  <a:srgbClr val="0000FF"/>
                </a:solidFill>
                <a:effectLst/>
                <a:latin typeface="Arial" panose="020B0604020202020204" pitchFamily="34" charset="0"/>
                <a:cs typeface="Arial" panose="020B0604020202020204" pitchFamily="34" charset="0"/>
              </a:rPr>
              <a:t>врахування у документі державного планування </a:t>
            </a:r>
            <a:r>
              <a:rPr lang="uk-UA" sz="1800" b="0" i="0" dirty="0">
                <a:effectLst/>
                <a:latin typeface="Arial" panose="020B0604020202020204" pitchFamily="34" charset="0"/>
                <a:cs typeface="Arial" panose="020B0604020202020204" pitchFamily="34" charset="0"/>
              </a:rPr>
              <a:t>звіту про стратегічну екологічну оцінку, </a:t>
            </a:r>
            <a:r>
              <a:rPr lang="uk-UA" sz="1800" b="0" i="0" dirty="0">
                <a:solidFill>
                  <a:srgbClr val="0000FF"/>
                </a:solidFill>
                <a:effectLst/>
                <a:latin typeface="Arial" panose="020B0604020202020204" pitchFamily="34" charset="0"/>
                <a:cs typeface="Arial" panose="020B0604020202020204" pitchFamily="34" charset="0"/>
              </a:rPr>
              <a:t>результатів громадського обговорення та консультацій</a:t>
            </a:r>
            <a:r>
              <a:rPr lang="uk-UA" sz="1800" b="0" i="0" dirty="0">
                <a:effectLst/>
                <a:latin typeface="Arial" panose="020B0604020202020204" pitchFamily="34" charset="0"/>
                <a:cs typeface="Arial" panose="020B0604020202020204" pitchFamily="34" charset="0"/>
              </a:rPr>
              <a:t>, </a:t>
            </a:r>
            <a:r>
              <a:rPr lang="uk-UA" sz="1800" b="0" i="0" dirty="0">
                <a:solidFill>
                  <a:srgbClr val="0000FF"/>
                </a:solidFill>
                <a:effectLst/>
                <a:latin typeface="Arial" panose="020B0604020202020204" pitchFamily="34" charset="0"/>
                <a:cs typeface="Arial" panose="020B0604020202020204" pitchFamily="34" charset="0"/>
              </a:rPr>
              <a:t>інформування про затвердження документа державного планування</a:t>
            </a:r>
            <a:endParaRPr lang="uk-UA" dirty="0"/>
          </a:p>
        </p:txBody>
      </p:sp>
    </p:spTree>
    <p:extLst>
      <p:ext uri="{BB962C8B-B14F-4D97-AF65-F5344CB8AC3E}">
        <p14:creationId xmlns:p14="http://schemas.microsoft.com/office/powerpoint/2010/main" val="279117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DC47E16-4D20-69ED-A491-5A28B12A2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8866" cy="6858000"/>
          </a:xfrm>
          <a:prstGeom prst="rect">
            <a:avLst/>
          </a:prstGeom>
        </p:spPr>
      </p:pic>
      <p:sp>
        <p:nvSpPr>
          <p:cNvPr id="5" name="TextBox 4">
            <a:extLst>
              <a:ext uri="{FF2B5EF4-FFF2-40B4-BE49-F238E27FC236}">
                <a16:creationId xmlns:a16="http://schemas.microsoft.com/office/drawing/2014/main" id="{BA7D2CEF-A93A-AECC-896F-9AF2A2A3F2BA}"/>
              </a:ext>
            </a:extLst>
          </p:cNvPr>
          <p:cNvSpPr txBox="1"/>
          <p:nvPr/>
        </p:nvSpPr>
        <p:spPr>
          <a:xfrm>
            <a:off x="5844208" y="1037962"/>
            <a:ext cx="6096000" cy="1723549"/>
          </a:xfrm>
          <a:prstGeom prst="rect">
            <a:avLst/>
          </a:prstGeom>
          <a:noFill/>
        </p:spPr>
        <p:txBody>
          <a:bodyPr wrap="square">
            <a:spAutoFit/>
          </a:bodyPr>
          <a:lstStyle/>
          <a:p>
            <a:r>
              <a:rPr lang="en-US" dirty="0">
                <a:hlinkClick r:id="rId3"/>
              </a:rPr>
              <a:t>http://zakon.rada.gov.ua/laws/show/2354-19</a:t>
            </a:r>
            <a:endParaRPr lang="ru-UA" dirty="0"/>
          </a:p>
          <a:p>
            <a:endParaRPr lang="en-US" sz="800" dirty="0"/>
          </a:p>
          <a:p>
            <a:r>
              <a:rPr lang="uk-UA" dirty="0">
                <a:hlinkClick r:id="rId4"/>
              </a:rPr>
              <a:t>https://mepr.gov.ua/files/docs/nakazy/2018/nakaz_296.pdf</a:t>
            </a:r>
            <a:endParaRPr lang="ru-UA" dirty="0"/>
          </a:p>
          <a:p>
            <a:endParaRPr lang="ru-UA" sz="800" dirty="0"/>
          </a:p>
          <a:p>
            <a:r>
              <a:rPr lang="en-US" dirty="0">
                <a:hlinkClick r:id="rId5"/>
              </a:rPr>
              <a:t>http://epl.org.ua/human-posts/postatejnyj-komentar-do-zakonu-ukrayiny-pro-strategichnu-ekologichnu-otsinku-2/</a:t>
            </a:r>
            <a:r>
              <a:rPr lang="ru-UA" dirty="0"/>
              <a:t> </a:t>
            </a:r>
          </a:p>
          <a:p>
            <a:endParaRPr lang="uk-UA" dirty="0"/>
          </a:p>
        </p:txBody>
      </p:sp>
      <p:sp>
        <p:nvSpPr>
          <p:cNvPr id="6" name="Заголовок 1">
            <a:extLst>
              <a:ext uri="{FF2B5EF4-FFF2-40B4-BE49-F238E27FC236}">
                <a16:creationId xmlns:a16="http://schemas.microsoft.com/office/drawing/2014/main" id="{9C7CC478-1976-7BF4-83C0-35DBDF585077}"/>
              </a:ext>
            </a:extLst>
          </p:cNvPr>
          <p:cNvSpPr txBox="1">
            <a:spLocks/>
          </p:cNvSpPr>
          <p:nvPr/>
        </p:nvSpPr>
        <p:spPr>
          <a:xfrm>
            <a:off x="5844208" y="391630"/>
            <a:ext cx="5363817" cy="646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3200" b="1" dirty="0">
                <a:solidFill>
                  <a:srgbClr val="000000"/>
                </a:solidFill>
                <a:latin typeface="Arial" panose="020B0604020202020204" pitchFamily="34" charset="0"/>
              </a:rPr>
              <a:t>Посилання</a:t>
            </a:r>
          </a:p>
        </p:txBody>
      </p:sp>
      <p:pic>
        <p:nvPicPr>
          <p:cNvPr id="1026" name="Picture 2" descr="im30012020_1">
            <a:extLst>
              <a:ext uri="{FF2B5EF4-FFF2-40B4-BE49-F238E27FC236}">
                <a16:creationId xmlns:a16="http://schemas.microsoft.com/office/drawing/2014/main" id="{300E8DB9-880D-DDF5-5EA9-6C7AE3584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2297" y="2532166"/>
            <a:ext cx="2769703" cy="411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2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uk-UA" sz="3200" b="1" dirty="0">
                <a:solidFill>
                  <a:srgbClr val="000000"/>
                </a:solidFill>
                <a:latin typeface="Arial" panose="020B0604020202020204" pitchFamily="34" charset="0"/>
              </a:rPr>
              <a:t>ТЕРМІНИ ТА ВИЗНАЧЕННЯ ПОНЯТЬ </a:t>
            </a:r>
            <a:endParaRPr lang="uk-UA" sz="6600" dirty="0"/>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p:txBody>
          <a:bodyPr/>
          <a:lstStyle/>
          <a:p>
            <a:pPr marL="0" indent="0">
              <a:buNone/>
            </a:pPr>
            <a:r>
              <a:rPr lang="uk-UA" sz="1800" b="1" dirty="0">
                <a:solidFill>
                  <a:srgbClr val="000000"/>
                </a:solidFill>
                <a:latin typeface="Arial" panose="020B0604020202020204" pitchFamily="34" charset="0"/>
              </a:rPr>
              <a:t>документи</a:t>
            </a:r>
            <a:r>
              <a:rPr lang="ru-RU" sz="1800" b="1" dirty="0">
                <a:solidFill>
                  <a:srgbClr val="000000"/>
                </a:solidFill>
                <a:latin typeface="Arial" panose="020B0604020202020204" pitchFamily="34" charset="0"/>
              </a:rPr>
              <a:t> державного </a:t>
            </a:r>
            <a:r>
              <a:rPr lang="ru-RU" sz="1800" b="1" dirty="0" err="1">
                <a:solidFill>
                  <a:srgbClr val="000000"/>
                </a:solidFill>
                <a:latin typeface="Arial" panose="020B0604020202020204" pitchFamily="34" charset="0"/>
              </a:rPr>
              <a:t>планування</a:t>
            </a:r>
            <a:endParaRPr lang="ru-RU" sz="1800" b="1" dirty="0">
              <a:solidFill>
                <a:srgbClr val="000000"/>
              </a:solidFill>
              <a:latin typeface="Arial" panose="020B0604020202020204" pitchFamily="34" charset="0"/>
            </a:endParaRPr>
          </a:p>
          <a:p>
            <a:pPr marL="0" indent="0">
              <a:buNone/>
            </a:pPr>
            <a:r>
              <a:rPr lang="uk-UA" sz="1800" dirty="0">
                <a:solidFill>
                  <a:srgbClr val="000000"/>
                </a:solidFill>
                <a:latin typeface="Arial" panose="020B0604020202020204" pitchFamily="34" charset="0"/>
              </a:rPr>
              <a:t>стратегії</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плани</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схеми</a:t>
            </a:r>
            <a:r>
              <a:rPr lang="ru-RU" sz="1800" dirty="0">
                <a:solidFill>
                  <a:srgbClr val="000000"/>
                </a:solidFill>
                <a:latin typeface="Arial" panose="020B0604020202020204" pitchFamily="34" charset="0"/>
              </a:rPr>
              <a:t>, </a:t>
            </a:r>
            <a:r>
              <a:rPr lang="ru-RU" sz="1800" b="1" dirty="0" err="1">
                <a:solidFill>
                  <a:srgbClr val="000000"/>
                </a:solidFill>
                <a:latin typeface="Arial" panose="020B0604020202020204" pitchFamily="34" charset="0"/>
              </a:rPr>
              <a:t>містобудівна</a:t>
            </a:r>
            <a:r>
              <a:rPr lang="ru-RU" sz="1800" b="1" dirty="0">
                <a:solidFill>
                  <a:srgbClr val="000000"/>
                </a:solidFill>
                <a:latin typeface="Arial" panose="020B0604020202020204" pitchFamily="34" charset="0"/>
              </a:rPr>
              <a:t> </a:t>
            </a:r>
            <a:r>
              <a:rPr lang="ru-RU" sz="1800" b="1" dirty="0" err="1">
                <a:solidFill>
                  <a:srgbClr val="000000"/>
                </a:solidFill>
                <a:latin typeface="Arial" panose="020B0604020202020204" pitchFamily="34" charset="0"/>
              </a:rPr>
              <a:t>документація</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загальнодержавні</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програми</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державні</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цільові</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програми</a:t>
            </a:r>
            <a:r>
              <a:rPr lang="ru-RU" sz="1800" dirty="0">
                <a:solidFill>
                  <a:srgbClr val="000000"/>
                </a:solidFill>
                <a:latin typeface="Arial" panose="020B0604020202020204" pitchFamily="34" charset="0"/>
              </a:rPr>
              <a:t> та </a:t>
            </a:r>
            <a:r>
              <a:rPr lang="ru-RU" sz="1800" dirty="0" err="1">
                <a:solidFill>
                  <a:srgbClr val="000000"/>
                </a:solidFill>
                <a:latin typeface="Arial" panose="020B0604020202020204" pitchFamily="34" charset="0"/>
              </a:rPr>
              <a:t>інші</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програми</a:t>
            </a:r>
            <a:r>
              <a:rPr lang="ru-RU" sz="1800" dirty="0">
                <a:solidFill>
                  <a:srgbClr val="000000"/>
                </a:solidFill>
                <a:latin typeface="Arial" panose="020B0604020202020204" pitchFamily="34" charset="0"/>
              </a:rPr>
              <a:t> і </a:t>
            </a:r>
            <a:r>
              <a:rPr lang="ru-RU" sz="1800" dirty="0" err="1">
                <a:solidFill>
                  <a:srgbClr val="000000"/>
                </a:solidFill>
                <a:latin typeface="Arial" panose="020B0604020202020204" pitchFamily="34" charset="0"/>
              </a:rPr>
              <a:t>програмні</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документи</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включаючи</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зміни</a:t>
            </a:r>
            <a:r>
              <a:rPr lang="ru-RU" sz="1800" dirty="0">
                <a:solidFill>
                  <a:srgbClr val="000000"/>
                </a:solidFill>
                <a:latin typeface="Arial" panose="020B0604020202020204" pitchFamily="34" charset="0"/>
              </a:rPr>
              <a:t> до них, </a:t>
            </a:r>
            <a:r>
              <a:rPr lang="ru-RU" sz="1800" dirty="0" err="1">
                <a:solidFill>
                  <a:srgbClr val="000000"/>
                </a:solidFill>
                <a:latin typeface="Arial" panose="020B0604020202020204" pitchFamily="34" charset="0"/>
              </a:rPr>
              <a:t>які</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розробляються</a:t>
            </a:r>
            <a:r>
              <a:rPr lang="ru-RU" sz="1800" dirty="0">
                <a:solidFill>
                  <a:srgbClr val="000000"/>
                </a:solidFill>
                <a:latin typeface="Arial" panose="020B0604020202020204" pitchFamily="34" charset="0"/>
              </a:rPr>
              <a:t> та/</a:t>
            </a:r>
            <a:r>
              <a:rPr lang="ru-RU" sz="1800" dirty="0" err="1">
                <a:solidFill>
                  <a:srgbClr val="000000"/>
                </a:solidFill>
                <a:latin typeface="Arial" panose="020B0604020202020204" pitchFamily="34" charset="0"/>
              </a:rPr>
              <a:t>або</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підлягають</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затвердженню</a:t>
            </a:r>
            <a:r>
              <a:rPr lang="ru-RU" sz="1800" dirty="0">
                <a:solidFill>
                  <a:srgbClr val="000000"/>
                </a:solidFill>
                <a:latin typeface="Arial" panose="020B0604020202020204" pitchFamily="34" charset="0"/>
              </a:rPr>
              <a:t> органом </a:t>
            </a:r>
            <a:r>
              <a:rPr lang="ru-RU" sz="1800" dirty="0" err="1">
                <a:solidFill>
                  <a:srgbClr val="000000"/>
                </a:solidFill>
                <a:latin typeface="Arial" panose="020B0604020202020204" pitchFamily="34" charset="0"/>
              </a:rPr>
              <a:t>державної</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влади</a:t>
            </a:r>
            <a:r>
              <a:rPr lang="ru-RU" sz="1800" dirty="0">
                <a:solidFill>
                  <a:srgbClr val="000000"/>
                </a:solidFill>
                <a:latin typeface="Arial" panose="020B0604020202020204" pitchFamily="34" charset="0"/>
              </a:rPr>
              <a:t>, органом </a:t>
            </a:r>
            <a:r>
              <a:rPr lang="ru-RU" sz="1800" dirty="0" err="1">
                <a:solidFill>
                  <a:srgbClr val="000000"/>
                </a:solidFill>
                <a:latin typeface="Arial" panose="020B0604020202020204" pitchFamily="34" charset="0"/>
              </a:rPr>
              <a:t>місцевого</a:t>
            </a:r>
            <a:r>
              <a:rPr lang="ru-RU" sz="1800" dirty="0">
                <a:solidFill>
                  <a:srgbClr val="000000"/>
                </a:solidFill>
                <a:latin typeface="Arial" panose="020B0604020202020204" pitchFamily="34" charset="0"/>
              </a:rPr>
              <a:t> </a:t>
            </a:r>
            <a:r>
              <a:rPr lang="ru-RU" sz="1800" dirty="0" err="1">
                <a:solidFill>
                  <a:srgbClr val="000000"/>
                </a:solidFill>
                <a:latin typeface="Arial" panose="020B0604020202020204" pitchFamily="34" charset="0"/>
              </a:rPr>
              <a:t>самоврядування</a:t>
            </a:r>
            <a:endParaRPr lang="uk-UA" sz="1800" dirty="0">
              <a:solidFill>
                <a:srgbClr val="000000"/>
              </a:solidFill>
              <a:latin typeface="Arial" panose="020B0604020202020204" pitchFamily="34" charset="0"/>
            </a:endParaRPr>
          </a:p>
          <a:p>
            <a:pPr marL="0" indent="0">
              <a:buNone/>
            </a:pPr>
            <a:r>
              <a:rPr lang="uk-UA" sz="1800" b="1" dirty="0">
                <a:solidFill>
                  <a:srgbClr val="000000"/>
                </a:solidFill>
                <a:latin typeface="Arial" panose="020B0604020202020204" pitchFamily="34" charset="0"/>
              </a:rPr>
              <a:t>наслідки для довкілля, у тому числі для здоров’я населення</a:t>
            </a:r>
          </a:p>
          <a:p>
            <a:pPr marL="0" indent="0">
              <a:buNone/>
            </a:pPr>
            <a:r>
              <a:rPr lang="uk-UA" sz="1800" b="1" dirty="0">
                <a:solidFill>
                  <a:srgbClr val="000000"/>
                </a:solidFill>
                <a:latin typeface="Arial" panose="020B0604020202020204" pitchFamily="34" charset="0"/>
              </a:rPr>
              <a:t>будь-які ймовірні наслідки </a:t>
            </a:r>
            <a:r>
              <a:rPr lang="uk-UA" sz="1800" dirty="0">
                <a:solidFill>
                  <a:srgbClr val="000000"/>
                </a:solidFill>
                <a:latin typeface="Arial" panose="020B0604020202020204" pitchFamily="34" charset="0"/>
              </a:rPr>
              <a:t>для флори, фауни, біорізноманіття, ґрунту, надр, клімату, повітря, води, ландшафту, природних територій та об’єктів, безпеки життєдіяльності населення та його здоров’я, матеріальних активів, об’єктів культурної спадщини та взаємодія цих факторів</a:t>
            </a:r>
          </a:p>
          <a:p>
            <a:pPr marL="0" indent="0">
              <a:buNone/>
            </a:pPr>
            <a:r>
              <a:rPr lang="uk-UA" sz="1800" b="1" dirty="0">
                <a:solidFill>
                  <a:srgbClr val="000000"/>
                </a:solidFill>
                <a:latin typeface="Arial" panose="020B0604020202020204" pitchFamily="34" charset="0"/>
              </a:rPr>
              <a:t>громадськість</a:t>
            </a:r>
          </a:p>
          <a:p>
            <a:pPr marL="0" indent="0">
              <a:buNone/>
            </a:pPr>
            <a:r>
              <a:rPr lang="uk-UA" sz="1800" b="1" dirty="0">
                <a:solidFill>
                  <a:srgbClr val="000000"/>
                </a:solidFill>
                <a:latin typeface="Arial" panose="020B0604020202020204" pitchFamily="34" charset="0"/>
              </a:rPr>
              <a:t>одна</a:t>
            </a:r>
            <a:r>
              <a:rPr lang="uk-UA" sz="1800" dirty="0">
                <a:solidFill>
                  <a:srgbClr val="000000"/>
                </a:solidFill>
                <a:latin typeface="Arial" panose="020B0604020202020204" pitchFamily="34" charset="0"/>
              </a:rPr>
              <a:t> чи більше фізичних або юридичних осіб, їх об’єднання, організації або групи, </a:t>
            </a:r>
            <a:r>
              <a:rPr lang="uk-UA" sz="1800" b="1" dirty="0">
                <a:solidFill>
                  <a:srgbClr val="000000"/>
                </a:solidFill>
                <a:latin typeface="Arial" panose="020B0604020202020204" pitchFamily="34" charset="0"/>
              </a:rPr>
              <a:t>зареєстровані на території</a:t>
            </a:r>
            <a:r>
              <a:rPr lang="uk-UA" sz="1800" dirty="0">
                <a:solidFill>
                  <a:srgbClr val="000000"/>
                </a:solidFill>
                <a:latin typeface="Arial" panose="020B0604020202020204" pitchFamily="34" charset="0"/>
              </a:rPr>
              <a:t>, </a:t>
            </a:r>
            <a:r>
              <a:rPr lang="uk-UA" sz="1800" b="1" dirty="0">
                <a:solidFill>
                  <a:srgbClr val="000000"/>
                </a:solidFill>
                <a:latin typeface="Arial" panose="020B0604020202020204" pitchFamily="34" charset="0"/>
              </a:rPr>
              <a:t>на яку поширюється дія документа стратегічного планування</a:t>
            </a:r>
            <a:endParaRPr lang="uk-UA" sz="1800" dirty="0">
              <a:solidFill>
                <a:srgbClr val="000000"/>
              </a:solidFill>
              <a:latin typeface="Arial" panose="020B0604020202020204" pitchFamily="34" charset="0"/>
            </a:endParaRPr>
          </a:p>
          <a:p>
            <a:pPr marL="0" indent="0">
              <a:buNone/>
            </a:pPr>
            <a:endParaRPr lang="uk-UA"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10226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uk-UA" sz="3200" b="1" dirty="0">
                <a:solidFill>
                  <a:srgbClr val="000000"/>
                </a:solidFill>
                <a:latin typeface="Arial" panose="020B0604020202020204" pitchFamily="34" charset="0"/>
              </a:rPr>
              <a:t>Дія</a:t>
            </a:r>
            <a:r>
              <a:rPr lang="ru-RU" sz="3200" b="1" dirty="0">
                <a:solidFill>
                  <a:srgbClr val="000000"/>
                </a:solidFill>
                <a:latin typeface="Arial" panose="020B0604020202020204" pitchFamily="34" charset="0"/>
              </a:rPr>
              <a:t> Закону не </a:t>
            </a:r>
            <a:r>
              <a:rPr lang="uk-UA" sz="3200" b="1" dirty="0">
                <a:solidFill>
                  <a:srgbClr val="000000"/>
                </a:solidFill>
                <a:latin typeface="Arial" panose="020B0604020202020204" pitchFamily="34" charset="0"/>
              </a:rPr>
              <a:t>поширюється</a:t>
            </a:r>
            <a:r>
              <a:rPr lang="ru-RU" sz="3200" b="1" dirty="0">
                <a:solidFill>
                  <a:srgbClr val="000000"/>
                </a:solidFill>
                <a:latin typeface="Arial" panose="020B0604020202020204" pitchFamily="34" charset="0"/>
              </a:rPr>
              <a:t> на:</a:t>
            </a:r>
            <a:endParaRPr lang="uk-UA" sz="3200" b="1" dirty="0">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2C96856A-96CD-47A8-8556-03BE8F5F4798}"/>
              </a:ext>
            </a:extLst>
          </p:cNvPr>
          <p:cNvSpPr txBox="1"/>
          <p:nvPr/>
        </p:nvSpPr>
        <p:spPr>
          <a:xfrm>
            <a:off x="838200" y="1690688"/>
            <a:ext cx="10373139" cy="2031325"/>
          </a:xfrm>
          <a:prstGeom prst="rect">
            <a:avLst/>
          </a:prstGeom>
          <a:noFill/>
        </p:spPr>
        <p:txBody>
          <a:bodyPr wrap="square">
            <a:spAutoFit/>
          </a:bodyPr>
          <a:lstStyle/>
          <a:p>
            <a:pPr marL="342900" indent="-342900" algn="just">
              <a:buAutoNum type="arabicParenR"/>
            </a:pPr>
            <a:r>
              <a:rPr lang="uk-UA" b="0" i="0" dirty="0">
                <a:solidFill>
                  <a:srgbClr val="333333"/>
                </a:solidFill>
                <a:effectLst/>
                <a:latin typeface="Arial" panose="020B0604020202020204" pitchFamily="34" charset="0"/>
                <a:cs typeface="Arial" panose="020B0604020202020204" pitchFamily="34" charset="0"/>
              </a:rPr>
              <a:t>документи державного планування, що стосуються виключно національної оборони або дій у разі надзвичайних ситуацій;</a:t>
            </a:r>
          </a:p>
          <a:p>
            <a:pPr algn="just"/>
            <a:endParaRPr lang="uk-UA" b="0" i="0" dirty="0">
              <a:solidFill>
                <a:srgbClr val="333333"/>
              </a:solidFill>
              <a:effectLst/>
              <a:latin typeface="Arial" panose="020B0604020202020204" pitchFamily="34" charset="0"/>
              <a:cs typeface="Arial" panose="020B0604020202020204" pitchFamily="34" charset="0"/>
            </a:endParaRPr>
          </a:p>
          <a:p>
            <a:pPr algn="just"/>
            <a:r>
              <a:rPr lang="uk-UA" b="0" i="0" dirty="0">
                <a:solidFill>
                  <a:srgbClr val="333333"/>
                </a:solidFill>
                <a:effectLst/>
                <a:latin typeface="Arial" panose="020B0604020202020204" pitchFamily="34" charset="0"/>
                <a:cs typeface="Arial" panose="020B0604020202020204" pitchFamily="34" charset="0"/>
              </a:rPr>
              <a:t>2) бюджети, бюджетні програми та фінансові плани;</a:t>
            </a:r>
          </a:p>
          <a:p>
            <a:pPr algn="just"/>
            <a:endParaRPr lang="en-US" b="0" i="0" dirty="0">
              <a:solidFill>
                <a:srgbClr val="333333"/>
              </a:solidFill>
              <a:effectLst/>
              <a:latin typeface="Times New Roman" panose="02020603050405020304" pitchFamily="18" charset="0"/>
            </a:endParaRPr>
          </a:p>
          <a:p>
            <a:pPr algn="just"/>
            <a:r>
              <a:rPr lang="en-US" b="0" i="0" dirty="0">
                <a:solidFill>
                  <a:srgbClr val="333333"/>
                </a:solidFill>
                <a:effectLst/>
                <a:latin typeface="Arial" panose="020B0604020202020204" pitchFamily="34" charset="0"/>
                <a:cs typeface="Arial" panose="020B0604020202020204" pitchFamily="34" charset="0"/>
              </a:rPr>
              <a:t>3) </a:t>
            </a:r>
            <a:r>
              <a:rPr lang="uk-UA" b="0" i="0" dirty="0">
                <a:solidFill>
                  <a:srgbClr val="333333"/>
                </a:solidFill>
                <a:effectLst/>
                <a:latin typeface="Arial" panose="020B0604020202020204" pitchFamily="34" charset="0"/>
                <a:cs typeface="Arial" panose="020B0604020202020204" pitchFamily="34" charset="0"/>
              </a:rPr>
              <a:t>план відновлення та розвитку регіонів, плани відновлення та розвитку територіальних громад.</a:t>
            </a:r>
          </a:p>
        </p:txBody>
      </p:sp>
    </p:spTree>
    <p:extLst>
      <p:ext uri="{BB962C8B-B14F-4D97-AF65-F5344CB8AC3E}">
        <p14:creationId xmlns:p14="http://schemas.microsoft.com/office/powerpoint/2010/main" val="392357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ru-RU" sz="3200" b="1" cap="small" dirty="0">
                <a:solidFill>
                  <a:srgbClr val="000000"/>
                </a:solidFill>
                <a:latin typeface="Arial" panose="020B0604020202020204" pitchFamily="34" charset="0"/>
              </a:rPr>
              <a:t>ПОРЯДОК ЗДІЙСНЕННЯ СТРАТЕГІЧНОЇ ЕКОЛОГІЧНОЇ ОЦІНКИ</a:t>
            </a:r>
            <a:endParaRPr lang="uk-UA" sz="3200" b="1" cap="small" dirty="0">
              <a:solidFill>
                <a:srgbClr val="000000"/>
              </a:solidFill>
              <a:latin typeface="Arial" panose="020B0604020202020204" pitchFamily="34" charset="0"/>
            </a:endParaRPr>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p:txBody>
          <a:bodyPr>
            <a:normAutofit/>
          </a:bodyPr>
          <a:lstStyle/>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1) </a:t>
            </a:r>
            <a:r>
              <a:rPr lang="ru-RU" sz="1800" b="0" i="0" dirty="0" err="1">
                <a:solidFill>
                  <a:srgbClr val="333333"/>
                </a:solidFill>
                <a:effectLst/>
                <a:latin typeface="Arial" panose="020B0604020202020204" pitchFamily="34" charset="0"/>
                <a:cs typeface="Arial" panose="020B0604020202020204" pitchFamily="34" charset="0"/>
              </a:rPr>
              <a:t>визначення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обсягу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стратегічної</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екологічної</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оцінки</a:t>
            </a:r>
            <a:r>
              <a:rPr lang="ru-RU" sz="1800" b="0" i="0" dirty="0">
                <a:solidFill>
                  <a:srgbClr val="333333"/>
                </a:solidFill>
                <a:effectLst/>
                <a:latin typeface="Arial" panose="020B0604020202020204" pitchFamily="34" charset="0"/>
                <a:cs typeface="Arial" panose="020B0604020202020204" pitchFamily="34" charset="0"/>
              </a:rPr>
              <a:t>;</a:t>
            </a:r>
          </a:p>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2) </a:t>
            </a:r>
            <a:r>
              <a:rPr lang="ru-RU" sz="1800" b="0" i="0" dirty="0" err="1">
                <a:solidFill>
                  <a:srgbClr val="333333"/>
                </a:solidFill>
                <a:effectLst/>
                <a:latin typeface="Arial" panose="020B0604020202020204" pitchFamily="34" charset="0"/>
                <a:cs typeface="Arial" panose="020B0604020202020204" pitchFamily="34" charset="0"/>
              </a:rPr>
              <a:t>складання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звіту</a:t>
            </a:r>
            <a:r>
              <a:rPr lang="ru-RU" sz="1800" b="0" i="0" dirty="0">
                <a:solidFill>
                  <a:srgbClr val="333333"/>
                </a:solidFill>
                <a:effectLst/>
                <a:latin typeface="Arial" panose="020B0604020202020204" pitchFamily="34" charset="0"/>
                <a:cs typeface="Arial" panose="020B0604020202020204" pitchFamily="34" charset="0"/>
              </a:rPr>
              <a:t> про </a:t>
            </a:r>
            <a:r>
              <a:rPr lang="ru-RU" sz="1800" b="0" i="0" dirty="0" err="1">
                <a:solidFill>
                  <a:srgbClr val="333333"/>
                </a:solidFill>
                <a:effectLst/>
                <a:latin typeface="Arial" panose="020B0604020202020204" pitchFamily="34" charset="0"/>
                <a:cs typeface="Arial" panose="020B0604020202020204" pitchFamily="34" charset="0"/>
              </a:rPr>
              <a:t>стратегічну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екологічну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оцінку</a:t>
            </a:r>
            <a:r>
              <a:rPr lang="ru-RU" sz="1800" b="0" i="0" dirty="0">
                <a:solidFill>
                  <a:srgbClr val="333333"/>
                </a:solidFill>
                <a:effectLst/>
                <a:latin typeface="Arial" panose="020B0604020202020204" pitchFamily="34" charset="0"/>
                <a:cs typeface="Arial" panose="020B0604020202020204" pitchFamily="34" charset="0"/>
              </a:rPr>
              <a:t>;</a:t>
            </a:r>
          </a:p>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3) </a:t>
            </a:r>
            <a:r>
              <a:rPr lang="ru-RU" sz="1800" b="0" i="0" dirty="0" err="1">
                <a:solidFill>
                  <a:srgbClr val="333333"/>
                </a:solidFill>
                <a:effectLst/>
                <a:latin typeface="Arial" panose="020B0604020202020204" pitchFamily="34" charset="0"/>
                <a:cs typeface="Arial" panose="020B0604020202020204" pitchFamily="34" charset="0"/>
              </a:rPr>
              <a:t>проведення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громадського</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обговорення</a:t>
            </a:r>
            <a:r>
              <a:rPr lang="ru-RU" sz="1800" b="0" i="0" dirty="0">
                <a:solidFill>
                  <a:srgbClr val="333333"/>
                </a:solidFill>
                <a:effectLst/>
                <a:latin typeface="Arial" panose="020B0604020202020204" pitchFamily="34" charset="0"/>
                <a:cs typeface="Arial" panose="020B0604020202020204" pitchFamily="34" charset="0"/>
              </a:rPr>
              <a:t> та </a:t>
            </a:r>
            <a:r>
              <a:rPr lang="ru-RU" sz="1800" b="0" i="0" dirty="0" err="1">
                <a:solidFill>
                  <a:srgbClr val="333333"/>
                </a:solidFill>
                <a:effectLst/>
                <a:latin typeface="Arial" panose="020B0604020202020204" pitchFamily="34" charset="0"/>
                <a:cs typeface="Arial" panose="020B0604020202020204" pitchFamily="34" charset="0"/>
              </a:rPr>
              <a:t>консультацій</a:t>
            </a:r>
            <a:r>
              <a:rPr lang="ru-RU" sz="1800" b="0" i="0" dirty="0">
                <a:solidFill>
                  <a:srgbClr val="333333"/>
                </a:solidFill>
                <a:effectLst/>
                <a:latin typeface="Arial" panose="020B0604020202020204" pitchFamily="34" charset="0"/>
                <a:cs typeface="Arial" panose="020B0604020202020204" pitchFamily="34" charset="0"/>
              </a:rPr>
              <a:t> у порядку, </a:t>
            </a:r>
            <a:r>
              <a:rPr lang="ru-RU" sz="1800" b="0" i="0" dirty="0" err="1">
                <a:solidFill>
                  <a:srgbClr val="333333"/>
                </a:solidFill>
                <a:effectLst/>
                <a:latin typeface="Arial" panose="020B0604020202020204" pitchFamily="34" charset="0"/>
                <a:cs typeface="Arial" panose="020B0604020202020204" pitchFamily="34" charset="0"/>
              </a:rPr>
              <a:t>передбаченому</a:t>
            </a:r>
            <a:r>
              <a:rPr lang="ru-RU" sz="1800" b="0" i="0" dirty="0">
                <a:solidFill>
                  <a:srgbClr val="333333"/>
                </a:solidFill>
                <a:effectLst/>
                <a:latin typeface="Arial" panose="020B0604020202020204" pitchFamily="34" charset="0"/>
                <a:cs typeface="Arial" panose="020B0604020202020204" pitchFamily="34" charset="0"/>
              </a:rPr>
              <a:t> Законом, </a:t>
            </a:r>
            <a:r>
              <a:rPr lang="ru-RU" sz="1800" b="0" i="0" dirty="0" err="1">
                <a:solidFill>
                  <a:srgbClr val="333333"/>
                </a:solidFill>
                <a:effectLst/>
                <a:latin typeface="Arial" panose="020B0604020202020204" pitchFamily="34" charset="0"/>
                <a:cs typeface="Arial" panose="020B0604020202020204" pitchFamily="34" charset="0"/>
              </a:rPr>
              <a:t>транскордонних</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консультацій</a:t>
            </a:r>
            <a:r>
              <a:rPr lang="ru-RU" sz="1800" b="0" i="0" dirty="0">
                <a:solidFill>
                  <a:srgbClr val="333333"/>
                </a:solidFill>
                <a:effectLst/>
                <a:latin typeface="Arial" panose="020B0604020202020204" pitchFamily="34" charset="0"/>
                <a:cs typeface="Arial" panose="020B0604020202020204" pitchFamily="34" charset="0"/>
              </a:rPr>
              <a:t> у порядку, </a:t>
            </a:r>
            <a:r>
              <a:rPr lang="ru-RU" sz="1800" b="0" i="0" dirty="0" err="1">
                <a:solidFill>
                  <a:srgbClr val="333333"/>
                </a:solidFill>
                <a:effectLst/>
                <a:latin typeface="Arial" panose="020B0604020202020204" pitchFamily="34" charset="0"/>
                <a:cs typeface="Arial" panose="020B0604020202020204" pitchFamily="34" charset="0"/>
              </a:rPr>
              <a:t>цим</a:t>
            </a:r>
            <a:r>
              <a:rPr lang="ru-RU" sz="1800" b="0" i="0" dirty="0">
                <a:solidFill>
                  <a:srgbClr val="333333"/>
                </a:solidFill>
                <a:effectLst/>
                <a:latin typeface="Arial" panose="020B0604020202020204" pitchFamily="34" charset="0"/>
                <a:cs typeface="Arial" panose="020B0604020202020204" pitchFamily="34" charset="0"/>
              </a:rPr>
              <a:t> Законом;</a:t>
            </a:r>
          </a:p>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4) </a:t>
            </a:r>
            <a:r>
              <a:rPr lang="ru-RU" sz="1800" b="0" i="0" dirty="0" err="1">
                <a:solidFill>
                  <a:srgbClr val="333333"/>
                </a:solidFill>
                <a:effectLst/>
                <a:latin typeface="Arial" panose="020B0604020202020204" pitchFamily="34" charset="0"/>
                <a:cs typeface="Arial" panose="020B0604020202020204" pitchFamily="34" charset="0"/>
              </a:rPr>
              <a:t>врахування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звіту</a:t>
            </a:r>
            <a:r>
              <a:rPr lang="ru-RU" sz="1800" b="0" i="0" dirty="0">
                <a:solidFill>
                  <a:srgbClr val="333333"/>
                </a:solidFill>
                <a:effectLst/>
                <a:latin typeface="Arial" panose="020B0604020202020204" pitchFamily="34" charset="0"/>
                <a:cs typeface="Arial" panose="020B0604020202020204" pitchFamily="34" charset="0"/>
              </a:rPr>
              <a:t> про </a:t>
            </a:r>
            <a:r>
              <a:rPr lang="ru-RU" sz="1800" b="0" i="0" dirty="0" err="1">
                <a:solidFill>
                  <a:srgbClr val="333333"/>
                </a:solidFill>
                <a:effectLst/>
                <a:latin typeface="Arial" panose="020B0604020202020204" pitchFamily="34" charset="0"/>
                <a:cs typeface="Arial" panose="020B0604020202020204" pitchFamily="34" charset="0"/>
              </a:rPr>
              <a:t>стратегічну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екологічну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оцінку</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результатів</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громадського</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обговорення</a:t>
            </a:r>
            <a:r>
              <a:rPr lang="ru-RU" sz="1800" b="0" i="0" dirty="0">
                <a:solidFill>
                  <a:srgbClr val="333333"/>
                </a:solidFill>
                <a:effectLst/>
                <a:latin typeface="Arial" panose="020B0604020202020204" pitchFamily="34" charset="0"/>
                <a:cs typeface="Arial" panose="020B0604020202020204" pitchFamily="34" charset="0"/>
              </a:rPr>
              <a:t> та </a:t>
            </a:r>
            <a:r>
              <a:rPr lang="ru-RU" sz="1800" b="0" i="0" dirty="0" err="1">
                <a:solidFill>
                  <a:srgbClr val="333333"/>
                </a:solidFill>
                <a:effectLst/>
                <a:latin typeface="Arial" panose="020B0604020202020204" pitchFamily="34" charset="0"/>
                <a:cs typeface="Arial" panose="020B0604020202020204" pitchFamily="34" charset="0"/>
              </a:rPr>
              <a:t>консультацій</a:t>
            </a:r>
            <a:r>
              <a:rPr lang="ru-RU" sz="1800" b="0" i="0" dirty="0">
                <a:solidFill>
                  <a:srgbClr val="333333"/>
                </a:solidFill>
                <a:effectLst/>
                <a:latin typeface="Arial" panose="020B0604020202020204" pitchFamily="34" charset="0"/>
                <a:cs typeface="Arial" panose="020B0604020202020204" pitchFamily="34" charset="0"/>
              </a:rPr>
              <a:t>;</a:t>
            </a:r>
          </a:p>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5) </a:t>
            </a:r>
            <a:r>
              <a:rPr lang="ru-RU" sz="1800" b="0" i="0" dirty="0" err="1">
                <a:solidFill>
                  <a:srgbClr val="333333"/>
                </a:solidFill>
                <a:effectLst/>
                <a:latin typeface="Arial" panose="020B0604020202020204" pitchFamily="34" charset="0"/>
                <a:cs typeface="Arial" panose="020B0604020202020204" pitchFamily="34" charset="0"/>
              </a:rPr>
              <a:t>інформування</a:t>
            </a:r>
            <a:r>
              <a:rPr lang="ru-RU" sz="1800" b="0" i="0" dirty="0">
                <a:solidFill>
                  <a:srgbClr val="333333"/>
                </a:solidFill>
                <a:effectLst/>
                <a:latin typeface="Arial" panose="020B0604020202020204" pitchFamily="34" charset="0"/>
                <a:cs typeface="Arial" panose="020B0604020202020204" pitchFamily="34" charset="0"/>
              </a:rPr>
              <a:t> про </a:t>
            </a:r>
            <a:r>
              <a:rPr lang="ru-RU" sz="1800" b="0" i="0" dirty="0" err="1">
                <a:solidFill>
                  <a:srgbClr val="333333"/>
                </a:solidFill>
                <a:effectLst/>
                <a:latin typeface="Arial" panose="020B0604020202020204" pitchFamily="34" charset="0"/>
                <a:cs typeface="Arial" panose="020B0604020202020204" pitchFamily="34" charset="0"/>
              </a:rPr>
              <a:t>затвердження</a:t>
            </a:r>
            <a:r>
              <a:rPr lang="ru-RU" sz="1800" b="0" i="0" dirty="0">
                <a:solidFill>
                  <a:srgbClr val="333333"/>
                </a:solidFill>
                <a:effectLst/>
                <a:latin typeface="Arial" panose="020B0604020202020204" pitchFamily="34" charset="0"/>
                <a:cs typeface="Arial" panose="020B0604020202020204" pitchFamily="34" charset="0"/>
              </a:rPr>
              <a:t> документа державного </a:t>
            </a:r>
            <a:r>
              <a:rPr lang="ru-RU" sz="1800" b="0" i="0" dirty="0" err="1">
                <a:solidFill>
                  <a:srgbClr val="333333"/>
                </a:solidFill>
                <a:effectLst/>
                <a:latin typeface="Arial" panose="020B0604020202020204" pitchFamily="34" charset="0"/>
                <a:cs typeface="Arial" panose="020B0604020202020204" pitchFamily="34" charset="0"/>
              </a:rPr>
              <a:t>планування</a:t>
            </a:r>
            <a:r>
              <a:rPr lang="ru-RU" sz="1800" b="0" i="0" dirty="0">
                <a:solidFill>
                  <a:srgbClr val="333333"/>
                </a:solidFill>
                <a:effectLst/>
                <a:latin typeface="Arial" panose="020B0604020202020204" pitchFamily="34" charset="0"/>
                <a:cs typeface="Arial" panose="020B0604020202020204" pitchFamily="34" charset="0"/>
              </a:rPr>
              <a:t>;</a:t>
            </a:r>
          </a:p>
          <a:p>
            <a:pPr marL="0" indent="0" algn="just">
              <a:buNone/>
            </a:pPr>
            <a:r>
              <a:rPr lang="ru-RU" sz="1800" b="0" i="0" dirty="0">
                <a:solidFill>
                  <a:srgbClr val="333333"/>
                </a:solidFill>
                <a:effectLst/>
                <a:latin typeface="Arial" panose="020B0604020202020204" pitchFamily="34" charset="0"/>
                <a:cs typeface="Arial" panose="020B0604020202020204" pitchFamily="34" charset="0"/>
              </a:rPr>
              <a:t>6) </a:t>
            </a:r>
            <a:r>
              <a:rPr lang="ru-RU" sz="1800" b="0" i="0" dirty="0" err="1">
                <a:solidFill>
                  <a:srgbClr val="333333"/>
                </a:solidFill>
                <a:effectLst/>
                <a:latin typeface="Arial" panose="020B0604020202020204" pitchFamily="34" charset="0"/>
                <a:cs typeface="Arial" panose="020B0604020202020204" pitchFamily="34" charset="0"/>
              </a:rPr>
              <a:t>моніторинг</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наслідків</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виконання</a:t>
            </a:r>
            <a:r>
              <a:rPr lang="ru-RU" sz="1800" b="0" i="0" dirty="0">
                <a:solidFill>
                  <a:srgbClr val="333333"/>
                </a:solidFill>
                <a:effectLst/>
                <a:latin typeface="Arial" panose="020B0604020202020204" pitchFamily="34" charset="0"/>
                <a:cs typeface="Arial" panose="020B0604020202020204" pitchFamily="34" charset="0"/>
              </a:rPr>
              <a:t> документа державного </a:t>
            </a:r>
            <a:r>
              <a:rPr lang="ru-RU" sz="1800" b="0" i="0" dirty="0" err="1">
                <a:solidFill>
                  <a:srgbClr val="333333"/>
                </a:solidFill>
                <a:effectLst/>
                <a:latin typeface="Arial" panose="020B0604020202020204" pitchFamily="34" charset="0"/>
                <a:cs typeface="Arial" panose="020B0604020202020204" pitchFamily="34" charset="0"/>
              </a:rPr>
              <a:t>планування</a:t>
            </a:r>
            <a:r>
              <a:rPr lang="ru-RU" sz="1800" b="0" i="0" dirty="0">
                <a:solidFill>
                  <a:srgbClr val="333333"/>
                </a:solidFill>
                <a:effectLst/>
                <a:latin typeface="Arial" panose="020B0604020202020204" pitchFamily="34" charset="0"/>
                <a:cs typeface="Arial" panose="020B0604020202020204" pitchFamily="34" charset="0"/>
              </a:rPr>
              <a:t> для </a:t>
            </a:r>
            <a:r>
              <a:rPr lang="ru-RU" sz="1800" b="0" i="0" dirty="0" err="1">
                <a:solidFill>
                  <a:srgbClr val="333333"/>
                </a:solidFill>
                <a:effectLst/>
                <a:latin typeface="Arial" panose="020B0604020202020204" pitchFamily="34" charset="0"/>
                <a:cs typeface="Arial" panose="020B0604020202020204" pitchFamily="34" charset="0"/>
              </a:rPr>
              <a:t>довкілля</a:t>
            </a:r>
            <a:r>
              <a:rPr lang="ru-RU" sz="1800" b="0" i="0" dirty="0">
                <a:solidFill>
                  <a:srgbClr val="333333"/>
                </a:solidFill>
                <a:effectLst/>
                <a:latin typeface="Arial" panose="020B0604020202020204" pitchFamily="34" charset="0"/>
                <a:cs typeface="Arial" panose="020B0604020202020204" pitchFamily="34" charset="0"/>
              </a:rPr>
              <a:t>, у тому </a:t>
            </a:r>
            <a:r>
              <a:rPr lang="ru-RU" sz="1800" b="0" i="0" dirty="0" err="1">
                <a:solidFill>
                  <a:srgbClr val="333333"/>
                </a:solidFill>
                <a:effectLst/>
                <a:latin typeface="Arial" panose="020B0604020202020204" pitchFamily="34" charset="0"/>
                <a:cs typeface="Arial" panose="020B0604020202020204" pitchFamily="34" charset="0"/>
              </a:rPr>
              <a:t>числі</a:t>
            </a:r>
            <a:r>
              <a:rPr lang="ru-RU" sz="1800" b="0" i="0" dirty="0">
                <a:solidFill>
                  <a:srgbClr val="333333"/>
                </a:solidFill>
                <a:effectLst/>
                <a:latin typeface="Arial" panose="020B0604020202020204" pitchFamily="34" charset="0"/>
                <a:cs typeface="Arial" panose="020B0604020202020204" pitchFamily="34" charset="0"/>
              </a:rPr>
              <a:t> для </a:t>
            </a:r>
            <a:r>
              <a:rPr lang="ru-RU" sz="1800" b="0" i="0" dirty="0" err="1">
                <a:solidFill>
                  <a:srgbClr val="333333"/>
                </a:solidFill>
                <a:effectLst/>
                <a:latin typeface="Arial" panose="020B0604020202020204" pitchFamily="34" charset="0"/>
                <a:cs typeface="Arial" panose="020B0604020202020204" pitchFamily="34" charset="0"/>
              </a:rPr>
              <a:t>здоров’я</a:t>
            </a:r>
            <a:r>
              <a:rPr lang="ru-RU" sz="1800" b="0" i="0" dirty="0">
                <a:solidFill>
                  <a:srgbClr val="333333"/>
                </a:solidFill>
                <a:effectLst/>
                <a:latin typeface="Arial" panose="020B0604020202020204" pitchFamily="34" charset="0"/>
                <a:cs typeface="Arial" panose="020B0604020202020204" pitchFamily="34" charset="0"/>
              </a:rPr>
              <a:t> </a:t>
            </a:r>
            <a:r>
              <a:rPr lang="ru-RU" sz="1800" b="0" i="0" dirty="0" err="1">
                <a:solidFill>
                  <a:srgbClr val="333333"/>
                </a:solidFill>
                <a:effectLst/>
                <a:latin typeface="Arial" panose="020B0604020202020204" pitchFamily="34" charset="0"/>
                <a:cs typeface="Arial" panose="020B0604020202020204" pitchFamily="34" charset="0"/>
              </a:rPr>
              <a:t>населення</a:t>
            </a:r>
            <a:r>
              <a:rPr lang="ru-RU" sz="1800" b="0" i="0" dirty="0">
                <a:solidFill>
                  <a:srgbClr val="333333"/>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55491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uk-UA" sz="3200" b="1" cap="small" dirty="0">
                <a:solidFill>
                  <a:srgbClr val="000000"/>
                </a:solidFill>
                <a:latin typeface="Arial" panose="020B0604020202020204" pitchFamily="34" charset="0"/>
              </a:rPr>
              <a:t>Визначення обсягу стратегічної екологічної оцінки</a:t>
            </a:r>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p:txBody>
          <a:bodyPr>
            <a:normAutofit/>
          </a:bodyPr>
          <a:lstStyle/>
          <a:p>
            <a:pPr marL="0" indent="0" algn="just">
              <a:buNone/>
            </a:pPr>
            <a:r>
              <a:rPr lang="uk-UA" sz="1800" b="0" i="0" dirty="0">
                <a:effectLst/>
                <a:latin typeface="Arial" panose="020B0604020202020204" pitchFamily="34" charset="0"/>
                <a:cs typeface="Arial" panose="020B0604020202020204" pitchFamily="34" charset="0"/>
              </a:rPr>
              <a:t>Для визначення обсягу досліджень, методів екологічної оцінки, рівня деталізації інформації, що має бути включена до звіту про стратегічну екологічну оцінку, та необхідності здійснення стратегічної екологічної оцінки незначних змін до документа державного планування, щодо якого раніше здійснювалася стратегічна екологічна оцінка, </a:t>
            </a:r>
            <a:r>
              <a:rPr lang="uk-UA" sz="1800" b="0" i="0" dirty="0">
                <a:solidFill>
                  <a:srgbClr val="0000FF"/>
                </a:solidFill>
                <a:effectLst/>
                <a:latin typeface="Arial" panose="020B0604020202020204" pitchFamily="34" charset="0"/>
                <a:cs typeface="Arial" panose="020B0604020202020204" pitchFamily="34" charset="0"/>
              </a:rPr>
              <a:t>замовник</a:t>
            </a:r>
            <a:r>
              <a:rPr lang="uk-UA" sz="1800" b="0" i="0" dirty="0">
                <a:effectLst/>
                <a:latin typeface="Arial" panose="020B0604020202020204" pitchFamily="34" charset="0"/>
                <a:cs typeface="Arial" panose="020B0604020202020204" pitchFamily="34" charset="0"/>
              </a:rPr>
              <a:t> подає заяву про визначення обсягу стратегічної екологічної оцінки (на паперових носіях та в електронному вигляді) до органів,</a:t>
            </a:r>
          </a:p>
          <a:p>
            <a:pPr marL="0" indent="0" algn="just">
              <a:lnSpc>
                <a:spcPct val="110000"/>
              </a:lnSpc>
              <a:buNone/>
            </a:pPr>
            <a:r>
              <a:rPr lang="uk-UA" sz="1800" dirty="0">
                <a:latin typeface="Arial" panose="020B0604020202020204" pitchFamily="34" charset="0"/>
                <a:cs typeface="Arial" panose="020B0604020202020204" pitchFamily="34" charset="0"/>
              </a:rPr>
              <a:t> - щодо документа державного планування загальнодержавного рівня ЦОВВ,</a:t>
            </a:r>
          </a:p>
          <a:p>
            <a:pPr marL="0" indent="0" algn="just">
              <a:lnSpc>
                <a:spcPct val="110000"/>
              </a:lnSpc>
              <a:buNone/>
            </a:pPr>
            <a:r>
              <a:rPr lang="uk-UA" sz="1800" dirty="0">
                <a:latin typeface="Arial" panose="020B0604020202020204" pitchFamily="34" charset="0"/>
                <a:cs typeface="Arial" panose="020B0604020202020204" pitchFamily="34" charset="0"/>
              </a:rPr>
              <a:t> - щодо документа державного планування місцевого та регіонального рівнів і оприлюднює її в порядку, з метою одержання та врахування пропозицій і зауважень громадськості</a:t>
            </a:r>
            <a:r>
              <a:rPr lang="uk-UA" sz="1800" b="0" i="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1923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uk-UA" sz="3200" b="1" cap="small" dirty="0">
                <a:solidFill>
                  <a:srgbClr val="000000"/>
                </a:solidFill>
                <a:latin typeface="Arial" panose="020B0604020202020204" pitchFamily="34" charset="0"/>
              </a:rPr>
              <a:t>Визначення обсягу стратегічної екологічної оцінки</a:t>
            </a:r>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a:xfrm>
            <a:off x="838200" y="1526095"/>
            <a:ext cx="10783824" cy="4966779"/>
          </a:xfrm>
        </p:spPr>
        <p:txBody>
          <a:bodyPr>
            <a:normAutofit fontScale="25000" lnSpcReduction="20000"/>
          </a:bodyPr>
          <a:lstStyle/>
          <a:p>
            <a:pPr marL="0" indent="0" algn="just">
              <a:buNone/>
            </a:pPr>
            <a:r>
              <a:rPr lang="uk-UA" sz="7200" dirty="0">
                <a:latin typeface="Arial" panose="020B0604020202020204" pitchFamily="34" charset="0"/>
                <a:cs typeface="Arial" panose="020B0604020202020204" pitchFamily="34" charset="0"/>
              </a:rPr>
              <a:t>Заява про визначення обсягу СЕО повинна містити інформацію про:</a:t>
            </a:r>
          </a:p>
          <a:p>
            <a:pPr marL="0" indent="0" algn="just">
              <a:buNone/>
            </a:pPr>
            <a:r>
              <a:rPr lang="uk-UA" sz="6400" b="0" i="0" dirty="0">
                <a:effectLst/>
                <a:latin typeface="Arial" panose="020B0604020202020204" pitchFamily="34" charset="0"/>
                <a:cs typeface="Arial" panose="020B0604020202020204" pitchFamily="34" charset="0"/>
              </a:rPr>
              <a:t>1) замовника</a:t>
            </a:r>
          </a:p>
          <a:p>
            <a:pPr marL="0" indent="0" algn="just">
              <a:buNone/>
            </a:pPr>
            <a:r>
              <a:rPr lang="uk-UA" sz="6400" b="0" i="0" dirty="0">
                <a:effectLst/>
                <a:latin typeface="Arial" panose="020B0604020202020204" pitchFamily="34" charset="0"/>
                <a:cs typeface="Arial" panose="020B0604020202020204" pitchFamily="34" charset="0"/>
              </a:rPr>
              <a:t>2) вид та основні цілі документа державного планування, його зв’язок з іншими документами державного планування</a:t>
            </a:r>
          </a:p>
          <a:p>
            <a:pPr marL="0" indent="0" algn="just">
              <a:buNone/>
            </a:pPr>
            <a:r>
              <a:rPr lang="uk-UA" sz="6400" b="0" i="0" dirty="0">
                <a:effectLst/>
                <a:latin typeface="Arial" panose="020B0604020202020204" pitchFamily="34" charset="0"/>
                <a:cs typeface="Arial" panose="020B0604020202020204" pitchFamily="34" charset="0"/>
              </a:rPr>
              <a:t>3) те, якою мірою документ державного планування визначає умови для реалізації видів діяльності або об’єктів, щодо яких законодавством передбачено здійснення процедури оцінки впливу на довкілля (у тому числі щодо визначення місцезнаходження, розміру, потужності або розміщення ресурсів)</a:t>
            </a:r>
          </a:p>
          <a:p>
            <a:pPr marL="0" indent="0" algn="just">
              <a:buNone/>
            </a:pPr>
            <a:r>
              <a:rPr lang="uk-UA" sz="6400" b="0" i="0" dirty="0">
                <a:effectLst/>
                <a:latin typeface="Arial" panose="020B0604020202020204" pitchFamily="34" charset="0"/>
                <a:cs typeface="Arial" panose="020B0604020202020204" pitchFamily="34" charset="0"/>
              </a:rPr>
              <a:t>4) ймовірні наслідки:</a:t>
            </a:r>
          </a:p>
          <a:p>
            <a:pPr marL="0" indent="0" algn="just">
              <a:buNone/>
            </a:pPr>
            <a:r>
              <a:rPr lang="uk-UA" sz="6400" b="0" i="0" dirty="0">
                <a:effectLst/>
                <a:latin typeface="Arial" panose="020B0604020202020204" pitchFamily="34" charset="0"/>
                <a:cs typeface="Arial" panose="020B0604020202020204" pitchFamily="34" charset="0"/>
              </a:rPr>
              <a:t>    а) для довкілля, у тому числі для здоров’я населення;</a:t>
            </a:r>
          </a:p>
          <a:p>
            <a:pPr marL="0" indent="0" algn="just">
              <a:buNone/>
            </a:pPr>
            <a:r>
              <a:rPr lang="uk-UA" sz="6400" b="0" i="0" dirty="0">
                <a:effectLst/>
                <a:latin typeface="Arial" panose="020B0604020202020204" pitchFamily="34" charset="0"/>
                <a:cs typeface="Arial" panose="020B0604020202020204" pitchFamily="34" charset="0"/>
              </a:rPr>
              <a:t>    б) для територій з природоохоронним статусом;</a:t>
            </a:r>
          </a:p>
          <a:p>
            <a:pPr marL="0" indent="0" algn="just">
              <a:buNone/>
            </a:pPr>
            <a:r>
              <a:rPr lang="uk-UA" sz="6400" b="0" i="0" dirty="0">
                <a:effectLst/>
                <a:latin typeface="Arial" panose="020B0604020202020204" pitchFamily="34" charset="0"/>
                <a:cs typeface="Arial" panose="020B0604020202020204" pitchFamily="34" charset="0"/>
              </a:rPr>
              <a:t>    в) транскордонні наслідки для довкілля, у тому числі для здоров’я населення;</a:t>
            </a:r>
          </a:p>
          <a:p>
            <a:pPr marL="0" indent="0" algn="just">
              <a:buNone/>
            </a:pPr>
            <a:r>
              <a:rPr lang="uk-UA" sz="6400" b="0" i="0" dirty="0">
                <a:effectLst/>
                <a:latin typeface="Arial" panose="020B0604020202020204" pitchFamily="34" charset="0"/>
                <a:cs typeface="Arial" panose="020B0604020202020204" pitchFamily="34" charset="0"/>
              </a:rPr>
              <a:t>5) виправдані альтернативи, які необхідно розглянути, у тому числі якщо документ державного планування не буде затверджено;</a:t>
            </a:r>
          </a:p>
          <a:p>
            <a:pPr marL="0" indent="0" algn="just">
              <a:buNone/>
            </a:pPr>
            <a:r>
              <a:rPr lang="uk-UA" sz="6400" b="0" i="0" dirty="0">
                <a:effectLst/>
                <a:latin typeface="Arial" panose="020B0604020202020204" pitchFamily="34" charset="0"/>
                <a:cs typeface="Arial" panose="020B0604020202020204" pitchFamily="34" charset="0"/>
              </a:rPr>
              <a:t>6) дослідження, які необхідно провести, методи і критерії, що використовуватимуться під час стратегічної екологічної оцінки;</a:t>
            </a:r>
          </a:p>
          <a:p>
            <a:pPr marL="0" indent="0" algn="just">
              <a:buNone/>
            </a:pPr>
            <a:r>
              <a:rPr lang="uk-UA" sz="6400" b="0" i="0" dirty="0">
                <a:effectLst/>
                <a:latin typeface="Arial" panose="020B0604020202020204" pitchFamily="34" charset="0"/>
                <a:cs typeface="Arial" panose="020B0604020202020204" pitchFamily="34" charset="0"/>
              </a:rPr>
              <a:t>7) заходи, які передбачається розглянути для запобігання, зменшення та пом’якшення негативних наслідків виконання документа державного планування;</a:t>
            </a:r>
          </a:p>
          <a:p>
            <a:pPr marL="0" indent="0" algn="just">
              <a:buNone/>
            </a:pPr>
            <a:r>
              <a:rPr lang="uk-UA" sz="6400" b="0" i="0" dirty="0">
                <a:effectLst/>
                <a:latin typeface="Arial" panose="020B0604020202020204" pitchFamily="34" charset="0"/>
                <a:cs typeface="Arial" panose="020B0604020202020204" pitchFamily="34" charset="0"/>
              </a:rPr>
              <a:t>8) пропозиції щодо структури та змісту звіту про стратегічну екологічну оцінку;</a:t>
            </a:r>
          </a:p>
          <a:p>
            <a:pPr marL="0" indent="0" algn="just">
              <a:buNone/>
            </a:pPr>
            <a:r>
              <a:rPr lang="uk-UA" sz="6400" b="0" i="0" dirty="0">
                <a:effectLst/>
                <a:latin typeface="Arial" panose="020B0604020202020204" pitchFamily="34" charset="0"/>
                <a:cs typeface="Arial" panose="020B0604020202020204" pitchFamily="34" charset="0"/>
              </a:rPr>
              <a:t>9) орган, до якого подаються зауваження і пропозиції, та строки їх подання</a:t>
            </a:r>
            <a:r>
              <a:rPr lang="uk-UA" sz="6400" b="0" i="0" dirty="0">
                <a:solidFill>
                  <a:srgbClr val="333333"/>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1511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E512C-A9DD-91CB-9DE3-2AAC62FE4D58}"/>
              </a:ext>
            </a:extLst>
          </p:cNvPr>
          <p:cNvSpPr>
            <a:spLocks noGrp="1"/>
          </p:cNvSpPr>
          <p:nvPr>
            <p:ph type="title"/>
          </p:nvPr>
        </p:nvSpPr>
        <p:spPr/>
        <p:txBody>
          <a:bodyPr>
            <a:normAutofit/>
          </a:bodyPr>
          <a:lstStyle/>
          <a:p>
            <a:r>
              <a:rPr lang="uk-UA" sz="3200" b="1" cap="small" dirty="0">
                <a:solidFill>
                  <a:srgbClr val="000000"/>
                </a:solidFill>
                <a:latin typeface="Arial" panose="020B0604020202020204" pitchFamily="34" charset="0"/>
              </a:rPr>
              <a:t>Врахування зауважень і пропозицій громадськості</a:t>
            </a:r>
          </a:p>
        </p:txBody>
      </p:sp>
      <p:sp>
        <p:nvSpPr>
          <p:cNvPr id="3" name="Місце для вмісту 2">
            <a:extLst>
              <a:ext uri="{FF2B5EF4-FFF2-40B4-BE49-F238E27FC236}">
                <a16:creationId xmlns:a16="http://schemas.microsoft.com/office/drawing/2014/main" id="{A5C57023-AB05-020B-FA8F-AC116295B24E}"/>
              </a:ext>
            </a:extLst>
          </p:cNvPr>
          <p:cNvSpPr>
            <a:spLocks noGrp="1"/>
          </p:cNvSpPr>
          <p:nvPr>
            <p:ph idx="1"/>
          </p:nvPr>
        </p:nvSpPr>
        <p:spPr>
          <a:xfrm>
            <a:off x="838200" y="1690688"/>
            <a:ext cx="10143744" cy="4351338"/>
          </a:xfrm>
        </p:spPr>
        <p:txBody>
          <a:bodyPr>
            <a:normAutofit/>
          </a:bodyPr>
          <a:lstStyle/>
          <a:p>
            <a:pPr marL="0" indent="0" algn="just">
              <a:buNone/>
            </a:pPr>
            <a:r>
              <a:rPr lang="uk-UA" sz="1800" b="0" i="0" dirty="0">
                <a:effectLst/>
                <a:latin typeface="Arial" panose="020B0604020202020204" pitchFamily="34" charset="0"/>
                <a:cs typeface="Arial" panose="020B0604020202020204" pitchFamily="34" charset="0"/>
              </a:rPr>
              <a:t>Заява про визначення обсягу стратегічної екологічної оцінки та (за наявності) проект документа державного планування оприлюднюються шляхом розміщення на офіційному веб-сайті замовника з метою одержання та врахування зауважень і пропозицій громадськості. </a:t>
            </a:r>
          </a:p>
          <a:p>
            <a:pPr marL="0" indent="0" algn="just">
              <a:buNone/>
            </a:pPr>
            <a:r>
              <a:rPr lang="uk-UA" sz="1800" b="0" i="0" dirty="0">
                <a:effectLst/>
                <a:latin typeface="Arial" panose="020B0604020202020204" pitchFamily="34" charset="0"/>
                <a:cs typeface="Arial" panose="020B0604020202020204" pitchFamily="34" charset="0"/>
              </a:rPr>
              <a:t>Замовник повідомляє громадськість про оприлюднення заяви про визначення обсягу стратегічної екологічної оцінки та (за наявності) проекту документа державного планування та забезпечує вільний доступ громадськості до цих документів протягом усього строку громадського обговорення.</a:t>
            </a:r>
            <a:endParaRPr lang="uk-UA" sz="1800" dirty="0">
              <a:latin typeface="Arial" panose="020B0604020202020204" pitchFamily="34" charset="0"/>
              <a:cs typeface="Arial" panose="020B0604020202020204" pitchFamily="34" charset="0"/>
            </a:endParaRPr>
          </a:p>
          <a:p>
            <a:pPr marL="0" indent="0" algn="just">
              <a:buNone/>
            </a:pPr>
            <a:r>
              <a:rPr lang="uk-UA" sz="1800" b="0" i="0" dirty="0">
                <a:effectLst/>
                <a:latin typeface="Arial" panose="020B0604020202020204" pitchFamily="34" charset="0"/>
                <a:cs typeface="Arial" panose="020B0604020202020204" pitchFamily="34" charset="0"/>
              </a:rPr>
              <a:t>Строк громадського обговорення заяви про визначення обсягу стратегічної екологічної оцінки встановлюється замовником і не може становити менш як 15 днів з дня її оприлюднення.</a:t>
            </a:r>
          </a:p>
        </p:txBody>
      </p:sp>
    </p:spTree>
    <p:extLst>
      <p:ext uri="{BB962C8B-B14F-4D97-AF65-F5344CB8AC3E}">
        <p14:creationId xmlns:p14="http://schemas.microsoft.com/office/powerpoint/2010/main" val="366316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Зображення, що містить текст&#10;&#10;Автоматично згенерований опис">
            <a:extLst>
              <a:ext uri="{FF2B5EF4-FFF2-40B4-BE49-F238E27FC236}">
                <a16:creationId xmlns:a16="http://schemas.microsoft.com/office/drawing/2014/main" id="{C63B0C13-13D4-047A-0268-8F31E59E7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399" y="379941"/>
            <a:ext cx="3687024" cy="5267177"/>
          </a:xfrm>
          <a:prstGeom prst="rect">
            <a:avLst/>
          </a:prstGeom>
          <a:ln>
            <a:solidFill>
              <a:schemeClr val="accent1"/>
            </a:solidFill>
          </a:ln>
        </p:spPr>
      </p:pic>
      <p:pic>
        <p:nvPicPr>
          <p:cNvPr id="5" name="Рисунок 4" descr="Зображення, що містить стіл&#10;&#10;Автоматично згенерований опис">
            <a:extLst>
              <a:ext uri="{FF2B5EF4-FFF2-40B4-BE49-F238E27FC236}">
                <a16:creationId xmlns:a16="http://schemas.microsoft.com/office/drawing/2014/main" id="{F858FFDC-AEF8-35D3-8447-4E71050AC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513" y="1412050"/>
            <a:ext cx="3687025" cy="5267178"/>
          </a:xfrm>
          <a:prstGeom prst="rect">
            <a:avLst/>
          </a:prstGeom>
          <a:ln>
            <a:solidFill>
              <a:schemeClr val="accent1"/>
            </a:solidFill>
          </a:ln>
        </p:spPr>
      </p:pic>
      <p:pic>
        <p:nvPicPr>
          <p:cNvPr id="7" name="Рисунок 6" descr="Зображення, що містить текст&#10;&#10;Автоматично згенерований опис">
            <a:extLst>
              <a:ext uri="{FF2B5EF4-FFF2-40B4-BE49-F238E27FC236}">
                <a16:creationId xmlns:a16="http://schemas.microsoft.com/office/drawing/2014/main" id="{8DADDAE0-5E6E-97AB-7D6F-BC7B5F0804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86" y="1320609"/>
            <a:ext cx="4017339" cy="5267177"/>
          </a:xfrm>
          <a:prstGeom prst="rect">
            <a:avLst/>
          </a:prstGeom>
          <a:ln>
            <a:solidFill>
              <a:schemeClr val="accent1"/>
            </a:solidFill>
          </a:ln>
        </p:spPr>
      </p:pic>
    </p:spTree>
    <p:extLst>
      <p:ext uri="{BB962C8B-B14F-4D97-AF65-F5344CB8AC3E}">
        <p14:creationId xmlns:p14="http://schemas.microsoft.com/office/powerpoint/2010/main" val="1086904249"/>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2899</TotalTime>
  <Words>2357</Words>
  <Application>Microsoft Office PowerPoint</Application>
  <PresentationFormat>Широкий екран</PresentationFormat>
  <Paragraphs>121</Paragraphs>
  <Slides>20</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20</vt:i4>
      </vt:variant>
    </vt:vector>
  </HeadingPairs>
  <TitlesOfParts>
    <vt:vector size="25" baseType="lpstr">
      <vt:lpstr>Arial</vt:lpstr>
      <vt:lpstr>Calibri</vt:lpstr>
      <vt:lpstr>Calibri Light</vt:lpstr>
      <vt:lpstr>Times New Roman</vt:lpstr>
      <vt:lpstr>Тема Office</vt:lpstr>
      <vt:lpstr>Основи проведення оцінки впливу на довкілля та екологічної  сертифікації у сфері виробництва будівельних матеріалів</vt:lpstr>
      <vt:lpstr>ТЕРМІНИ ТА ВИЗНАЧЕННЯ ПОНЯТЬ </vt:lpstr>
      <vt:lpstr>ТЕРМІНИ ТА ВИЗНАЧЕННЯ ПОНЯТЬ </vt:lpstr>
      <vt:lpstr>Дія Закону не поширюється на:</vt:lpstr>
      <vt:lpstr>ПОРЯДОК ЗДІЙСНЕННЯ СТРАТЕГІЧНОЇ ЕКОЛОГІЧНОЇ ОЦІНКИ</vt:lpstr>
      <vt:lpstr>Визначення обсягу стратегічної екологічної оцінки</vt:lpstr>
      <vt:lpstr>Визначення обсягу стратегічної екологічної оцінки</vt:lpstr>
      <vt:lpstr>Врахування зауважень і пропозицій громадськості</vt:lpstr>
      <vt:lpstr>Презентація PowerPoint</vt:lpstr>
      <vt:lpstr>Зауваження і пропозиції та прийняття рішення про необхідність здійснення СЕО </vt:lpstr>
      <vt:lpstr>Звіт про стратегічну екологічну оцінку</vt:lpstr>
      <vt:lpstr>Звіт про стратегічну екологічну оцінку</vt:lpstr>
      <vt:lpstr>Звіт про стратегічну екологічну оцінку</vt:lpstr>
      <vt:lpstr>Громадське обговорення</vt:lpstr>
      <vt:lpstr>Громадське обговорення</vt:lpstr>
      <vt:lpstr>Громадські слухання</vt:lpstr>
      <vt:lpstr>Громадські слухання</vt:lpstr>
      <vt:lpstr>Консультації з органами виконавчої влади</vt:lpstr>
      <vt:lpstr>Консультації з органами виконавчої влади</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олег картавцев</dc:creator>
  <cp:lastModifiedBy>Svetlana Berzina</cp:lastModifiedBy>
  <cp:revision>2</cp:revision>
  <dcterms:created xsi:type="dcterms:W3CDTF">2022-09-29T12:44:46Z</dcterms:created>
  <dcterms:modified xsi:type="dcterms:W3CDTF">2022-10-12T09:46:45Z</dcterms:modified>
</cp:coreProperties>
</file>