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69"/>
  </p:notesMasterIdLst>
  <p:handoutMasterIdLst>
    <p:handoutMasterId r:id="rId70"/>
  </p:handoutMasterIdLst>
  <p:sldIdLst>
    <p:sldId id="875" r:id="rId2"/>
    <p:sldId id="735" r:id="rId3"/>
    <p:sldId id="912" r:id="rId4"/>
    <p:sldId id="949" r:id="rId5"/>
    <p:sldId id="876" r:id="rId6"/>
    <p:sldId id="896" r:id="rId7"/>
    <p:sldId id="911" r:id="rId8"/>
    <p:sldId id="884" r:id="rId9"/>
    <p:sldId id="885" r:id="rId10"/>
    <p:sldId id="880" r:id="rId11"/>
    <p:sldId id="887" r:id="rId12"/>
    <p:sldId id="886" r:id="rId13"/>
    <p:sldId id="888" r:id="rId14"/>
    <p:sldId id="889" r:id="rId15"/>
    <p:sldId id="890" r:id="rId16"/>
    <p:sldId id="891" r:id="rId17"/>
    <p:sldId id="892" r:id="rId18"/>
    <p:sldId id="893" r:id="rId19"/>
    <p:sldId id="897" r:id="rId20"/>
    <p:sldId id="905" r:id="rId21"/>
    <p:sldId id="906" r:id="rId22"/>
    <p:sldId id="907" r:id="rId23"/>
    <p:sldId id="882" r:id="rId24"/>
    <p:sldId id="903" r:id="rId25"/>
    <p:sldId id="901" r:id="rId26"/>
    <p:sldId id="895" r:id="rId27"/>
    <p:sldId id="898" r:id="rId28"/>
    <p:sldId id="899" r:id="rId29"/>
    <p:sldId id="902" r:id="rId30"/>
    <p:sldId id="900" r:id="rId31"/>
    <p:sldId id="908" r:id="rId32"/>
    <p:sldId id="909" r:id="rId33"/>
    <p:sldId id="910" r:id="rId34"/>
    <p:sldId id="945" r:id="rId35"/>
    <p:sldId id="946" r:id="rId36"/>
    <p:sldId id="947" r:id="rId37"/>
    <p:sldId id="948" r:id="rId38"/>
    <p:sldId id="916" r:id="rId39"/>
    <p:sldId id="917" r:id="rId40"/>
    <p:sldId id="919" r:id="rId41"/>
    <p:sldId id="920" r:id="rId42"/>
    <p:sldId id="921" r:id="rId43"/>
    <p:sldId id="924" r:id="rId44"/>
    <p:sldId id="922" r:id="rId45"/>
    <p:sldId id="913" r:id="rId46"/>
    <p:sldId id="918" r:id="rId47"/>
    <p:sldId id="914" r:id="rId48"/>
    <p:sldId id="915" r:id="rId49"/>
    <p:sldId id="925" r:id="rId50"/>
    <p:sldId id="943" r:id="rId51"/>
    <p:sldId id="927" r:id="rId52"/>
    <p:sldId id="928" r:id="rId53"/>
    <p:sldId id="929" r:id="rId54"/>
    <p:sldId id="930" r:id="rId55"/>
    <p:sldId id="931" r:id="rId56"/>
    <p:sldId id="932" r:id="rId57"/>
    <p:sldId id="933" r:id="rId58"/>
    <p:sldId id="934" r:id="rId59"/>
    <p:sldId id="935" r:id="rId60"/>
    <p:sldId id="936" r:id="rId61"/>
    <p:sldId id="941" r:id="rId62"/>
    <p:sldId id="937" r:id="rId63"/>
    <p:sldId id="942" r:id="rId64"/>
    <p:sldId id="939" r:id="rId65"/>
    <p:sldId id="944" r:id="rId66"/>
    <p:sldId id="940" r:id="rId67"/>
    <p:sldId id="926" r:id="rId68"/>
  </p:sldIdLst>
  <p:sldSz cx="12192000" cy="6858000"/>
  <p:notesSz cx="6735763" cy="9866313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la" initials="" lastIdx="14" clrIdx="0"/>
  <p:cmAuthor id="2" name="Gala" initials="G" lastIdx="23" clrIdx="1">
    <p:extLst>
      <p:ext uri="{19B8F6BF-5375-455C-9EA6-DF929625EA0E}">
        <p15:presenceInfo xmlns:p15="http://schemas.microsoft.com/office/powerpoint/2012/main" userId="Gala" providerId="None"/>
      </p:ext>
    </p:extLst>
  </p:cmAuthor>
  <p:cmAuthor id="3" name="Savostianov Dmytro" initials="SD" lastIdx="10" clrIdx="2"/>
  <p:cmAuthor id="4" name="Volkova Yevgeniia" initials="VY" lastIdx="1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B230"/>
    <a:srgbClr val="3A726B"/>
    <a:srgbClr val="C40000"/>
    <a:srgbClr val="2FA345"/>
    <a:srgbClr val="046C6C"/>
    <a:srgbClr val="5AC67B"/>
    <a:srgbClr val="178D66"/>
    <a:srgbClr val="A87946"/>
    <a:srgbClr val="C08D2C"/>
    <a:srgbClr val="F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408" autoAdjust="0"/>
    <p:restoredTop sz="95501" autoAdjust="0"/>
  </p:normalViewPr>
  <p:slideViewPr>
    <p:cSldViewPr snapToGrid="0">
      <p:cViewPr varScale="1">
        <p:scale>
          <a:sx n="108" d="100"/>
          <a:sy n="108" d="100"/>
        </p:scale>
        <p:origin x="114" y="12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8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3B67FC9A-496E-4E5B-BEE5-FDBE47B2EA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D8D6BD-50B3-43BF-B94E-21476938BF0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4DF8C84-8856-4DFC-B9D6-5C7B3D590B56}" type="datetimeFigureOut">
              <a:rPr lang="ru-RU"/>
              <a:pPr>
                <a:defRPr/>
              </a:pPr>
              <a:t>10.02.2021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C58FA4B-88CC-40D6-AA7A-35D2DB67EBD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A94E03-2585-4FBE-B16D-182B7687D8E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1D5F8B8-5523-4AAA-8196-6F0EC6DC413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679980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4CA8AF3-1A08-41B0-B8FC-793F51E4C6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37C23A-18E2-4C51-9CBC-2B03EAD0796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6C3A4E5-18D5-402F-8176-7E14A4C9E789}" type="datetimeFigureOut">
              <a:rPr lang="en-US"/>
              <a:pPr>
                <a:defRPr/>
              </a:pPr>
              <a:t>2/10/2021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2AE9FDB-3FD7-4E1B-A9EF-3BBE6254A14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BCE03D5-BF35-4FFC-B64D-D67D2F6D60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40E166-49F0-4AE6-B093-6AD14F9A052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73564B-D316-41C3-8196-7CCB94171F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9CC2D72-1505-46E6-9EA1-90F070CB60FD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9817665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4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912D687-C726-4E27-BF34-C991AEB48754}" type="slidenum">
              <a:rPr lang="ru-RU" sz="13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>
                <a:defRPr/>
              </a:pPr>
              <a:t>3</a:t>
            </a:fld>
            <a:endParaRPr lang="ru-RU" sz="13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76445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3225" cy="4111625"/>
          </a:xfrm>
        </p:spPr>
        <p:txBody>
          <a:bodyPr lIns="91601" tIns="45630" rIns="91601" bIns="45630"/>
          <a:lstStyle/>
          <a:p>
            <a:pPr eaLnBrk="1" hangingPunct="1">
              <a:defRPr/>
            </a:pPr>
            <a:endParaRPr lang="ru-RU" sz="19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5" name="CustomShape 2"/>
          <p:cNvSpPr/>
          <p:nvPr/>
        </p:nvSpPr>
        <p:spPr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4184560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/>
          </a:p>
        </p:txBody>
      </p:sp>
      <p:sp>
        <p:nvSpPr>
          <p:cNvPr id="583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75044C21-BDA3-44F3-9495-CBCD5DB8BB23}" type="slidenum">
              <a:rPr lang="en-GB" altLang="ru-RU" smtClean="0"/>
              <a:pPr/>
              <a:t>50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4230254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831C8D-447D-4744-A698-0DC143292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2A8515-B501-4786-A402-8019CEDFBF59}" type="datetimeFigureOut">
              <a:rPr lang="ru-RU"/>
              <a:pPr>
                <a:defRPr/>
              </a:pPr>
              <a:t>10.02.2021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413621-0B1F-4F2C-AF44-F1B508127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AC3206-E30C-42E2-88C9-F4DE40DD9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57DBE-AE01-4F3E-9683-78DA491D757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08865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BE3A19-88ED-42D3-9780-00044B943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5CBDB-22BF-4A81-ADC4-009601856536}" type="datetimeFigureOut">
              <a:rPr lang="ru-RU"/>
              <a:pPr>
                <a:defRPr/>
              </a:pPr>
              <a:t>10.02.2021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CF6840-0A1E-4E8D-AE9E-C37BF13D6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ED3EC9-3698-4F88-B7FC-62F3A6377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50A67-FD22-4D08-BD3D-B475C16656C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50466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4434DA-54C6-463C-98BD-C9B1B36D5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3D5EE-249D-46FE-8363-A09CC3B38701}" type="datetimeFigureOut">
              <a:rPr lang="ru-RU"/>
              <a:pPr>
                <a:defRPr/>
              </a:pPr>
              <a:t>10.02.2021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D69DF2-9255-4AA7-95C9-AC64A3E58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C5A585-273E-496D-AD46-20EF6257E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A32A46-08E2-4583-A325-C12A52BBBA5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79701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text slid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Key Visual"/>
          <p:cNvGrpSpPr>
            <a:grpSpLocks/>
          </p:cNvGrpSpPr>
          <p:nvPr userDrawn="1"/>
        </p:nvGrpSpPr>
        <p:grpSpPr bwMode="auto">
          <a:xfrm flipV="1">
            <a:off x="165101" y="5310718"/>
            <a:ext cx="3094567" cy="823383"/>
            <a:chOff x="4846637" y="119557"/>
            <a:chExt cx="3783013" cy="1005693"/>
          </a:xfrm>
        </p:grpSpPr>
        <p:sp>
          <p:nvSpPr>
            <p:cNvPr id="5" name="Freihandform: Form 20"/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6" name="Freihandform: Form 21"/>
            <p:cNvSpPr/>
            <p:nvPr userDrawn="1"/>
          </p:nvSpPr>
          <p:spPr bwMode="gray">
            <a:xfrm>
              <a:off x="4919089" y="119557"/>
              <a:ext cx="10376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7" name="Freihandform: Form 22"/>
            <p:cNvSpPr/>
            <p:nvPr userDrawn="1"/>
          </p:nvSpPr>
          <p:spPr bwMode="gray">
            <a:xfrm>
              <a:off x="7610151" y="119557"/>
              <a:ext cx="507162" cy="478285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9" name="Freihandform: Form 23"/>
            <p:cNvSpPr/>
            <p:nvPr userDrawn="1"/>
          </p:nvSpPr>
          <p:spPr bwMode="gray">
            <a:xfrm flipH="1">
              <a:off x="7165091" y="119557"/>
              <a:ext cx="949635" cy="480872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0" name="Freihandform: Form 24"/>
            <p:cNvSpPr/>
            <p:nvPr userDrawn="1"/>
          </p:nvSpPr>
          <p:spPr bwMode="gray">
            <a:xfrm>
              <a:off x="4919089" y="119557"/>
              <a:ext cx="2147675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</p:grp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2"/>
            <a:ext cx="9563579" cy="378644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11" name="Datumsplatzhalter 5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2" name="Fußzeilenplatzhalt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3" name="Foliennummernplatzhalt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ru-RU"/>
              <a:t>Page </a:t>
            </a:r>
            <a:fld id="{CEC9B28C-9164-4CC0-95B2-0B90D37E7ABE}" type="slidenum">
              <a:rPr lang="en-GB" altLang="ru-RU"/>
              <a:pPr>
                <a:defRPr/>
              </a:pPr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1595178934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6E0BE0-F289-4331-804E-A28DCE8B5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5EC97-B869-475B-B886-FE6F3C2E5B5A}" type="datetimeFigureOut">
              <a:rPr lang="ru-RU"/>
              <a:pPr>
                <a:defRPr/>
              </a:pPr>
              <a:t>10.02.2021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4AEC38-C086-4654-87E5-C0392D8D6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92771F-8BD3-4129-852B-A08EA9E85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1EA0D-0F8A-4989-912F-B46C580FDB9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13092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6842AA-598A-4B60-951C-D202AACBF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AC37C-6D94-4FEA-848F-9880278D1BE6}" type="datetimeFigureOut">
              <a:rPr lang="ru-RU"/>
              <a:pPr>
                <a:defRPr/>
              </a:pPr>
              <a:t>10.02.2021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D77D3B-FC6B-4B50-9C54-987F8BE48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EBF9DD-558A-4338-879B-8055408E6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23B7E-7A6B-4B66-B6F2-AF7EDE6ACD4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89329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086FD666-0990-47FA-BF30-EBE52FB94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1E480-2755-492B-86E3-77B84F823F8C}" type="datetimeFigureOut">
              <a:rPr lang="ru-RU"/>
              <a:pPr>
                <a:defRPr/>
              </a:pPr>
              <a:t>10.02.2021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1F90ABA8-6E16-4960-AAA2-EA752BBCF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E3B8B4B5-36B2-4DAA-9FB9-B6B0C356F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E2196-69EB-4996-A335-08512569DB8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07665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30F0A150-5332-4158-8E95-A20AC92D1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AF1E6-0846-463D-A268-5475FC5E1745}" type="datetimeFigureOut">
              <a:rPr lang="ru-RU"/>
              <a:pPr>
                <a:defRPr/>
              </a:pPr>
              <a:t>10.02.2021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BD6F7B90-A655-4233-9370-2B7A83412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14B8B3C3-A794-4386-85FB-5EFF09C89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0D4EA-A59D-4D50-8A59-A6720A80B3D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0348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3D363D11-1EA1-4788-BDE1-E58A47C0A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FCE79-FEF4-4BB3-B173-F2F90B1A4237}" type="datetimeFigureOut">
              <a:rPr lang="ru-RU"/>
              <a:pPr>
                <a:defRPr/>
              </a:pPr>
              <a:t>10.02.2021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DB8A709D-5E31-4527-9DD2-E3DCD011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10CFC9BE-583D-4E72-8EEC-3DB2DBBAA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5561A-D144-48E2-B231-C9E20C504E4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41067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C59DD50C-70C7-42FA-8445-08D1DF4B3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DEF64-1FD3-4D52-B1B5-70DA41793CC7}" type="datetimeFigureOut">
              <a:rPr lang="ru-RU"/>
              <a:pPr>
                <a:defRPr/>
              </a:pPr>
              <a:t>10.02.2021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45775657-3EC5-46D4-BA36-56BBBF02A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88379825-A9B8-43E7-A486-BA0EC3E1E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85C05-552D-47B1-82C5-B43F9F8610E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51586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3591ECC3-79DF-402B-A984-739545E34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9C19F-D478-4739-8E3F-A30A9AD52CAC}" type="datetimeFigureOut">
              <a:rPr lang="ru-RU"/>
              <a:pPr>
                <a:defRPr/>
              </a:pPr>
              <a:t>10.02.2021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8C8B044F-7A57-4846-A893-13E045331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B4A644F3-0F32-4636-8046-D6C014A9A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7A150-6C0F-44BE-85CE-DA4104F2281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37309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4CE6241E-BEAA-4326-B221-AA569B992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461C7-C214-44B1-AE69-4FB95E546415}" type="datetimeFigureOut">
              <a:rPr lang="ru-RU"/>
              <a:pPr>
                <a:defRPr/>
              </a:pPr>
              <a:t>10.02.2021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C6BE5C99-4F3F-4637-9D7E-C6D635124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1AAB9CA7-25C5-4D90-9B76-8B05F7462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DAD26-E1B0-4549-8063-4E6CF81B830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6822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68D4A734-4781-4E0A-886F-A1C45E3F026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E24E7657-F070-4A0F-9BF1-C8CE06D0711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914C64-3B36-430C-9919-C9514BDBBA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5568031-C3A5-4FC5-B2A4-54DE3A93861B}" type="datetimeFigureOut">
              <a:rPr lang="ru-RU"/>
              <a:pPr>
                <a:defRPr/>
              </a:pPr>
              <a:t>10.02.2021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6FFCF6-BDBD-4ECB-8859-6359D88BAD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FBDF4C-1E6B-42B5-A414-50C956C293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13455AC-E032-4CE6-A76E-EE4FE93C3F0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pic>
        <p:nvPicPr>
          <p:cNvPr id="1031" name="Picture 6">
            <a:extLst>
              <a:ext uri="{FF2B5EF4-FFF2-40B4-BE49-F238E27FC236}">
                <a16:creationId xmlns:a16="http://schemas.microsoft.com/office/drawing/2014/main" id="{3E0A6C4E-BB42-46A6-8550-CBE04F01595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5425"/>
            <a:ext cx="12192000" cy="861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nFq-a3ltlc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5" Type="http://schemas.openxmlformats.org/officeDocument/2006/relationships/image" Target="../media/image7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emf"/><Relationship Id="rId3" Type="http://schemas.openxmlformats.org/officeDocument/2006/relationships/image" Target="../media/image94.png"/><Relationship Id="rId7" Type="http://schemas.openxmlformats.org/officeDocument/2006/relationships/image" Target="../media/image98.emf"/><Relationship Id="rId12" Type="http://schemas.openxmlformats.org/officeDocument/2006/relationships/image" Target="../media/image103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7.emf"/><Relationship Id="rId11" Type="http://schemas.openxmlformats.org/officeDocument/2006/relationships/image" Target="../media/image102.png"/><Relationship Id="rId5" Type="http://schemas.openxmlformats.org/officeDocument/2006/relationships/image" Target="../media/image96.emf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10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sv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29.jpeg"/><Relationship Id="rId7" Type="http://schemas.openxmlformats.org/officeDocument/2006/relationships/image" Target="../media/image133.png"/><Relationship Id="rId2" Type="http://schemas.openxmlformats.org/officeDocument/2006/relationships/hyperlink" Target="https://zakon.rada.gov.ua/laws/show/2639-1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image" Target="../media/image150.png"/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12" Type="http://schemas.openxmlformats.org/officeDocument/2006/relationships/image" Target="../media/image149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11" Type="http://schemas.openxmlformats.org/officeDocument/2006/relationships/image" Target="../media/image148.png"/><Relationship Id="rId5" Type="http://schemas.openxmlformats.org/officeDocument/2006/relationships/image" Target="../media/image142.png"/><Relationship Id="rId10" Type="http://schemas.openxmlformats.org/officeDocument/2006/relationships/image" Target="../media/image147.png"/><Relationship Id="rId4" Type="http://schemas.openxmlformats.org/officeDocument/2006/relationships/image" Target="../media/image141.png"/><Relationship Id="rId9" Type="http://schemas.openxmlformats.org/officeDocument/2006/relationships/image" Target="../media/image14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7" Type="http://schemas.openxmlformats.org/officeDocument/2006/relationships/image" Target="../media/image17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8.jpeg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2.png"/><Relationship Id="rId4" Type="http://schemas.openxmlformats.org/officeDocument/2006/relationships/image" Target="../media/image18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jpeg"/><Relationship Id="rId3" Type="http://schemas.openxmlformats.org/officeDocument/2006/relationships/image" Target="../media/image183.jpeg"/><Relationship Id="rId7" Type="http://schemas.openxmlformats.org/officeDocument/2006/relationships/image" Target="../media/image18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6.png"/><Relationship Id="rId5" Type="http://schemas.openxmlformats.org/officeDocument/2006/relationships/image" Target="../media/image185.png"/><Relationship Id="rId4" Type="http://schemas.openxmlformats.org/officeDocument/2006/relationships/image" Target="../media/image18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3" Type="http://schemas.openxmlformats.org/officeDocument/2006/relationships/image" Target="../media/image189.png"/><Relationship Id="rId7" Type="http://schemas.openxmlformats.org/officeDocument/2006/relationships/image" Target="../media/image19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2.png"/><Relationship Id="rId5" Type="http://schemas.openxmlformats.org/officeDocument/2006/relationships/image" Target="../media/image191.jpeg"/><Relationship Id="rId4" Type="http://schemas.openxmlformats.org/officeDocument/2006/relationships/image" Target="../media/image19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8.png"/><Relationship Id="rId4" Type="http://schemas.openxmlformats.org/officeDocument/2006/relationships/image" Target="../media/image19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1.png"/><Relationship Id="rId4" Type="http://schemas.openxmlformats.org/officeDocument/2006/relationships/image" Target="../media/image200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24.jpeg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png"/><Relationship Id="rId3" Type="http://schemas.openxmlformats.org/officeDocument/2006/relationships/image" Target="../media/image212.png"/><Relationship Id="rId7" Type="http://schemas.openxmlformats.org/officeDocument/2006/relationships/image" Target="../media/image8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5.png"/><Relationship Id="rId5" Type="http://schemas.openxmlformats.org/officeDocument/2006/relationships/image" Target="../media/image214.png"/><Relationship Id="rId4" Type="http://schemas.openxmlformats.org/officeDocument/2006/relationships/image" Target="../media/image213.png"/><Relationship Id="rId9" Type="http://schemas.openxmlformats.org/officeDocument/2006/relationships/image" Target="../media/image21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5.png"/><Relationship Id="rId4" Type="http://schemas.openxmlformats.org/officeDocument/2006/relationships/image" Target="../media/image22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0.png"/><Relationship Id="rId5" Type="http://schemas.openxmlformats.org/officeDocument/2006/relationships/image" Target="../media/image229.png"/><Relationship Id="rId4" Type="http://schemas.openxmlformats.org/officeDocument/2006/relationships/image" Target="../media/image228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jpeg"/><Relationship Id="rId3" Type="http://schemas.openxmlformats.org/officeDocument/2006/relationships/image" Target="../media/image232.png"/><Relationship Id="rId7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5.png"/><Relationship Id="rId5" Type="http://schemas.openxmlformats.org/officeDocument/2006/relationships/image" Target="../media/image234.png"/><Relationship Id="rId10" Type="http://schemas.openxmlformats.org/officeDocument/2006/relationships/image" Target="../media/image237.jpeg"/><Relationship Id="rId4" Type="http://schemas.openxmlformats.org/officeDocument/2006/relationships/image" Target="../media/image233.jpeg"/><Relationship Id="rId9" Type="http://schemas.openxmlformats.org/officeDocument/2006/relationships/hyperlink" Target="mailto:svitlana.berzina@gmail.com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gif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svg"/><Relationship Id="rId18" Type="http://schemas.openxmlformats.org/officeDocument/2006/relationships/image" Target="../media/image60.png"/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12" Type="http://schemas.openxmlformats.org/officeDocument/2006/relationships/image" Target="../media/image54.png"/><Relationship Id="rId17" Type="http://schemas.openxmlformats.org/officeDocument/2006/relationships/image" Target="../media/image59.svg"/><Relationship Id="rId2" Type="http://schemas.openxmlformats.org/officeDocument/2006/relationships/image" Target="../media/image44.pn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5" Type="http://schemas.openxmlformats.org/officeDocument/2006/relationships/image" Target="../media/image57.svg"/><Relationship Id="rId10" Type="http://schemas.openxmlformats.org/officeDocument/2006/relationships/image" Target="../media/image52.png"/><Relationship Id="rId19" Type="http://schemas.openxmlformats.org/officeDocument/2006/relationships/image" Target="../media/image61.svg"/><Relationship Id="rId4" Type="http://schemas.openxmlformats.org/officeDocument/2006/relationships/image" Target="../media/image46.png"/><Relationship Id="rId9" Type="http://schemas.openxmlformats.org/officeDocument/2006/relationships/image" Target="../media/image51.svg"/><Relationship Id="rId1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010" y="1305721"/>
            <a:ext cx="9748190" cy="48664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96342" y="500742"/>
            <a:ext cx="53144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ru-RU" sz="4000" b="1" dirty="0">
                <a:solidFill>
                  <a:srgbClr val="74B230"/>
                </a:solidFill>
                <a:latin typeface="+mn-lt"/>
              </a:rPr>
              <a:t>ПРО ЕКОМАРКУВАННЯ</a:t>
            </a:r>
          </a:p>
        </p:txBody>
      </p:sp>
    </p:spTree>
    <p:extLst>
      <p:ext uri="{BB962C8B-B14F-4D97-AF65-F5344CB8AC3E}">
        <p14:creationId xmlns:p14="http://schemas.microsoft.com/office/powerpoint/2010/main" val="28001940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926" y="724833"/>
            <a:ext cx="9698323" cy="551249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678216" y="6322383"/>
            <a:ext cx="49360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https://www.youtube.com/watch?v=qnFq-a3ltlc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760" y="561547"/>
            <a:ext cx="1723769" cy="173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717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C90CBBC-FA96-4FF9-A712-BA5D04AE70FE}"/>
              </a:ext>
            </a:extLst>
          </p:cNvPr>
          <p:cNvGrpSpPr>
            <a:grpSpLocks/>
          </p:cNvGrpSpPr>
          <p:nvPr/>
        </p:nvGrpSpPr>
        <p:grpSpPr bwMode="auto">
          <a:xfrm>
            <a:off x="0" y="-15875"/>
            <a:ext cx="12192000" cy="6889750"/>
            <a:chOff x="0" y="-16050"/>
            <a:chExt cx="12192000" cy="6890099"/>
          </a:xfrm>
        </p:grpSpPr>
        <p:pic>
          <p:nvPicPr>
            <p:cNvPr id="7190" name="Picture 19" descr="A close up of a mans face&#10;&#10;Description automatically generated">
              <a:extLst>
                <a:ext uri="{FF2B5EF4-FFF2-40B4-BE49-F238E27FC236}">
                  <a16:creationId xmlns:a16="http://schemas.microsoft.com/office/drawing/2014/main" id="{E0D66DD8-8321-4E90-BAEB-20550F66F6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6050"/>
              <a:ext cx="12192000" cy="6890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81E1E27-1696-47CF-BC3C-0C35DE509EB8}"/>
                </a:ext>
              </a:extLst>
            </p:cNvPr>
            <p:cNvSpPr/>
            <p:nvPr/>
          </p:nvSpPr>
          <p:spPr>
            <a:xfrm>
              <a:off x="2432050" y="337981"/>
              <a:ext cx="7500938" cy="76948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sz="4400" b="1" dirty="0">
                  <a:latin typeface="+mn-lt"/>
                </a:rPr>
                <a:t>Екологічний стандарт</a:t>
              </a:r>
              <a:endParaRPr lang="en-US" sz="4400" b="1" dirty="0">
                <a:latin typeface="+mn-lt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58" y="1262063"/>
            <a:ext cx="3764842" cy="5289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9" descr="A picture containing clock&#10;&#10;Description automatically generated">
            <a:extLst>
              <a:ext uri="{FF2B5EF4-FFF2-40B4-BE49-F238E27FC236}">
                <a16:creationId xmlns:a16="http://schemas.microsoft.com/office/drawing/2014/main" id="{51262A66-117A-483D-B16F-4266749CF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868" y="3514954"/>
            <a:ext cx="1053086" cy="1171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0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DAAA8469-3A6D-4359-B9F4-D9BA7E6DB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827" y="1283498"/>
            <a:ext cx="1160084" cy="1188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1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1EBC2131-AD77-45F3-9C1A-BFBC6D2E7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4552" y="3501144"/>
            <a:ext cx="1250187" cy="112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42">
            <a:extLst>
              <a:ext uri="{FF2B5EF4-FFF2-40B4-BE49-F238E27FC236}">
                <a16:creationId xmlns:a16="http://schemas.microsoft.com/office/drawing/2014/main" id="{C283718E-03F2-4C8D-A8B4-1D84067C9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666" y="5429334"/>
            <a:ext cx="1233293" cy="134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43" descr="A picture containing object, lamp, flying, smoke&#10;&#10;Description automatically generated">
            <a:extLst>
              <a:ext uri="{FF2B5EF4-FFF2-40B4-BE49-F238E27FC236}">
                <a16:creationId xmlns:a16="http://schemas.microsoft.com/office/drawing/2014/main" id="{76448875-9CFE-4265-B2CD-26C4551DC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0000">
            <a:off x="6855631" y="2464269"/>
            <a:ext cx="540622" cy="692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44" descr="A picture containing object, lamp, flying, smoke&#10;&#10;Description automatically generated">
            <a:extLst>
              <a:ext uri="{FF2B5EF4-FFF2-40B4-BE49-F238E27FC236}">
                <a16:creationId xmlns:a16="http://schemas.microsoft.com/office/drawing/2014/main" id="{8DF6281F-6FA2-4379-88C5-97681F452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8959" y="2471739"/>
            <a:ext cx="692671" cy="540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45" descr="A picture containing object, lamp, flying, smoke&#10;&#10;Description automatically generated">
            <a:extLst>
              <a:ext uri="{FF2B5EF4-FFF2-40B4-BE49-F238E27FC236}">
                <a16:creationId xmlns:a16="http://schemas.microsoft.com/office/drawing/2014/main" id="{E9A43C24-09E0-4AE2-8076-125B43A16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900000">
            <a:off x="9100580" y="4989527"/>
            <a:ext cx="540622" cy="692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46" descr="A picture containing object, lamp, flying, smoke&#10;&#10;Description automatically generated">
            <a:extLst>
              <a:ext uri="{FF2B5EF4-FFF2-40B4-BE49-F238E27FC236}">
                <a16:creationId xmlns:a16="http://schemas.microsoft.com/office/drawing/2014/main" id="{81E558E3-9FE5-434A-8ED8-CA9E12500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203" y="5065553"/>
            <a:ext cx="692671" cy="540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49" descr="A picture containing star, light&#10;&#10;Description automatically generated">
            <a:extLst>
              <a:ext uri="{FF2B5EF4-FFF2-40B4-BE49-F238E27FC236}">
                <a16:creationId xmlns:a16="http://schemas.microsoft.com/office/drawing/2014/main" id="{31A5D31E-154E-4DF4-A847-887185D13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5736" y="1781014"/>
            <a:ext cx="388572" cy="625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51" descr="A picture containing drawing&#10;&#10;Description automatically generated">
            <a:extLst>
              <a:ext uri="{FF2B5EF4-FFF2-40B4-BE49-F238E27FC236}">
                <a16:creationId xmlns:a16="http://schemas.microsoft.com/office/drawing/2014/main" id="{DC183218-7E47-4440-80E9-653576B1E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755" y="5671560"/>
            <a:ext cx="608199" cy="75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53" descr="A close up of a logo&#10;&#10;Description automatically generated">
            <a:extLst>
              <a:ext uri="{FF2B5EF4-FFF2-40B4-BE49-F238E27FC236}">
                <a16:creationId xmlns:a16="http://schemas.microsoft.com/office/drawing/2014/main" id="{DCC81493-3696-4251-A4EF-C756CB750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6721" y="5429334"/>
            <a:ext cx="557516" cy="8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55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6A023E49-D965-4F77-90DF-5CD6AC5D4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880" y="1877618"/>
            <a:ext cx="720829" cy="64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539" y="1283498"/>
            <a:ext cx="1222375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41244" y="1424818"/>
            <a:ext cx="6432532" cy="5130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2800" b="1" dirty="0">
                <a:solidFill>
                  <a:prstClr val="black"/>
                </a:solidFill>
                <a:latin typeface="Calibri"/>
                <a:cs typeface="+mn-cs"/>
              </a:rPr>
              <a:t>Стандарт</a:t>
            </a:r>
            <a:r>
              <a:rPr lang="ru-RU" sz="2800" dirty="0">
                <a:solidFill>
                  <a:prstClr val="black"/>
                </a:solidFill>
                <a:latin typeface="Calibri"/>
                <a:cs typeface="+mn-cs"/>
              </a:rPr>
              <a:t> – </a:t>
            </a:r>
            <a:r>
              <a:rPr lang="ru-RU" sz="2800" dirty="0" err="1">
                <a:solidFill>
                  <a:prstClr val="black"/>
                </a:solidFill>
                <a:latin typeface="Calibri"/>
                <a:cs typeface="+mn-cs"/>
              </a:rPr>
              <a:t>вимоги</a:t>
            </a:r>
            <a:r>
              <a:rPr lang="ru-RU" sz="2800" dirty="0">
                <a:solidFill>
                  <a:prstClr val="black"/>
                </a:solidFill>
                <a:latin typeface="Calibri"/>
                <a:cs typeface="+mn-cs"/>
              </a:rPr>
              <a:t> до характеристик </a:t>
            </a:r>
            <a:r>
              <a:rPr lang="ru-RU" sz="2800" dirty="0" err="1">
                <a:solidFill>
                  <a:prstClr val="black"/>
                </a:solidFill>
                <a:latin typeface="Calibri"/>
                <a:cs typeface="+mn-cs"/>
              </a:rPr>
              <a:t>продукції</a:t>
            </a:r>
            <a:r>
              <a:rPr lang="ru-RU" sz="2800" dirty="0">
                <a:solidFill>
                  <a:prstClr val="black"/>
                </a:solidFill>
                <a:latin typeface="Calibri"/>
                <a:cs typeface="+mn-cs"/>
              </a:rPr>
              <a:t> за </a:t>
            </a:r>
            <a:r>
              <a:rPr lang="ru-RU" sz="2800" dirty="0" err="1">
                <a:solidFill>
                  <a:prstClr val="black"/>
                </a:solidFill>
                <a:latin typeface="Calibri"/>
                <a:cs typeface="+mn-cs"/>
              </a:rPr>
              <a:t>показниками</a:t>
            </a:r>
            <a:r>
              <a:rPr lang="ru-RU" sz="2800" dirty="0">
                <a:solidFill>
                  <a:prstClr val="black"/>
                </a:solidFill>
                <a:latin typeface="Calibri"/>
                <a:cs typeface="+mn-cs"/>
              </a:rPr>
              <a:t>,                         </a:t>
            </a:r>
            <a:r>
              <a:rPr lang="ru-RU" sz="2800" dirty="0" err="1">
                <a:solidFill>
                  <a:prstClr val="black"/>
                </a:solidFill>
                <a:latin typeface="Calibri"/>
                <a:cs typeface="+mn-cs"/>
              </a:rPr>
              <a:t>що</a:t>
            </a:r>
            <a:r>
              <a:rPr lang="ru-RU" sz="28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Calibri"/>
                <a:cs typeface="+mn-cs"/>
              </a:rPr>
              <a:t>підтверджують</a:t>
            </a:r>
            <a:r>
              <a:rPr lang="ru-RU" sz="28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Calibri"/>
                <a:cs typeface="+mn-cs"/>
              </a:rPr>
              <a:t>її</a:t>
            </a:r>
            <a:r>
              <a:rPr lang="ru-RU" sz="28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Calibri"/>
                <a:cs typeface="+mn-cs"/>
              </a:rPr>
              <a:t>екологічні</a:t>
            </a:r>
            <a:r>
              <a:rPr lang="ru-RU" sz="28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Calibri"/>
                <a:cs typeface="+mn-cs"/>
              </a:rPr>
              <a:t>переваги</a:t>
            </a:r>
            <a:r>
              <a:rPr lang="ru-RU" sz="2800" dirty="0">
                <a:solidFill>
                  <a:prstClr val="black"/>
                </a:solidFill>
                <a:latin typeface="Calibri"/>
                <a:cs typeface="+mn-cs"/>
              </a:rPr>
              <a:t>.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br>
              <a:rPr lang="ru-RU" sz="2800" dirty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ru-RU" sz="2800" dirty="0" err="1">
                <a:solidFill>
                  <a:prstClr val="black"/>
                </a:solidFill>
                <a:latin typeface="Calibri"/>
                <a:cs typeface="+mn-cs"/>
              </a:rPr>
              <a:t>Вимоги</a:t>
            </a:r>
            <a:r>
              <a:rPr lang="ru-RU" sz="28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Calibri"/>
                <a:cs typeface="+mn-cs"/>
              </a:rPr>
              <a:t>визначаються</a:t>
            </a:r>
            <a:r>
              <a:rPr lang="ru-RU" sz="2800" dirty="0">
                <a:solidFill>
                  <a:prstClr val="black"/>
                </a:solidFill>
                <a:latin typeface="Calibri"/>
                <a:cs typeface="+mn-cs"/>
              </a:rPr>
              <a:t> до </a:t>
            </a:r>
            <a:r>
              <a:rPr lang="ru-RU" sz="2800" b="1" dirty="0" err="1">
                <a:solidFill>
                  <a:prstClr val="black"/>
                </a:solidFill>
                <a:latin typeface="Calibri"/>
                <a:cs typeface="+mn-cs"/>
              </a:rPr>
              <a:t>продукції</a:t>
            </a:r>
            <a:r>
              <a:rPr lang="ru-RU" sz="2800" b="1" dirty="0">
                <a:solidFill>
                  <a:prstClr val="black"/>
                </a:solidFill>
                <a:latin typeface="Calibri"/>
                <a:cs typeface="+mn-cs"/>
              </a:rPr>
              <a:t>  </a:t>
            </a:r>
            <a:r>
              <a:rPr lang="ru-RU" sz="2800" dirty="0">
                <a:solidFill>
                  <a:prstClr val="black"/>
                </a:solidFill>
                <a:latin typeface="Calibri"/>
                <a:cs typeface="+mn-cs"/>
              </a:rPr>
              <a:t>         та </a:t>
            </a:r>
            <a:r>
              <a:rPr lang="ru-RU" sz="2800" dirty="0" err="1">
                <a:solidFill>
                  <a:prstClr val="black"/>
                </a:solidFill>
                <a:latin typeface="Calibri"/>
                <a:cs typeface="+mn-cs"/>
              </a:rPr>
              <a:t>усіх</a:t>
            </a:r>
            <a:r>
              <a:rPr lang="ru-RU" sz="28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Calibri"/>
                <a:cs typeface="+mn-cs"/>
              </a:rPr>
              <a:t>етапів</a:t>
            </a:r>
            <a:r>
              <a:rPr lang="ru-RU" sz="28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Calibri"/>
                <a:cs typeface="+mn-cs"/>
              </a:rPr>
              <a:t>її</a:t>
            </a:r>
            <a:r>
              <a:rPr lang="ru-RU" sz="28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ru-RU" sz="2800" b="1" dirty="0" err="1">
                <a:solidFill>
                  <a:prstClr val="black"/>
                </a:solidFill>
                <a:latin typeface="Calibri"/>
                <a:cs typeface="+mn-cs"/>
              </a:rPr>
              <a:t>життєвого</a:t>
            </a:r>
            <a:r>
              <a:rPr lang="ru-RU" sz="2800" b="1" dirty="0">
                <a:solidFill>
                  <a:prstClr val="black"/>
                </a:solidFill>
                <a:latin typeface="Calibri"/>
                <a:cs typeface="+mn-cs"/>
              </a:rPr>
              <a:t> циклу</a:t>
            </a:r>
            <a:r>
              <a:rPr lang="ru-RU" sz="2800" dirty="0">
                <a:solidFill>
                  <a:prstClr val="black"/>
                </a:solidFill>
                <a:latin typeface="Calibri"/>
                <a:cs typeface="+mn-cs"/>
              </a:rPr>
              <a:t>.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br>
              <a:rPr lang="ru-RU" sz="2800" dirty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ru-RU" sz="2800" dirty="0" err="1">
                <a:solidFill>
                  <a:prstClr val="black"/>
                </a:solidFill>
                <a:latin typeface="Calibri"/>
                <a:cs typeface="+mn-cs"/>
              </a:rPr>
              <a:t>Виробники</a:t>
            </a:r>
            <a:r>
              <a:rPr lang="ru-RU" sz="28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Calibri"/>
                <a:cs typeface="+mn-cs"/>
              </a:rPr>
              <a:t>мають</a:t>
            </a:r>
            <a:r>
              <a:rPr lang="ru-RU" sz="28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Calibri"/>
                <a:cs typeface="+mn-cs"/>
              </a:rPr>
              <a:t>враховувати</a:t>
            </a:r>
            <a:r>
              <a:rPr lang="ru-RU" sz="28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Calibri"/>
                <a:cs typeface="+mn-cs"/>
              </a:rPr>
              <a:t>стандарти</a:t>
            </a:r>
            <a:r>
              <a:rPr lang="ru-RU" sz="2800" dirty="0">
                <a:solidFill>
                  <a:prstClr val="black"/>
                </a:solidFill>
                <a:latin typeface="Calibri"/>
                <a:cs typeface="+mn-cs"/>
              </a:rPr>
              <a:t>, </a:t>
            </a:r>
            <a:r>
              <a:rPr lang="ru-RU" sz="2800" dirty="0" err="1">
                <a:solidFill>
                  <a:prstClr val="black"/>
                </a:solidFill>
                <a:latin typeface="Calibri"/>
                <a:cs typeface="+mn-cs"/>
              </a:rPr>
              <a:t>виключати</a:t>
            </a:r>
            <a:r>
              <a:rPr lang="ru-RU" sz="2800" dirty="0">
                <a:solidFill>
                  <a:prstClr val="black"/>
                </a:solidFill>
                <a:latin typeface="Calibri"/>
                <a:cs typeface="+mn-cs"/>
              </a:rPr>
              <a:t> з продукту </a:t>
            </a:r>
            <a:r>
              <a:rPr lang="ru-RU" sz="2800" dirty="0" err="1">
                <a:solidFill>
                  <a:prstClr val="black"/>
                </a:solidFill>
                <a:latin typeface="Calibri"/>
                <a:cs typeface="+mn-cs"/>
              </a:rPr>
              <a:t>небезпечні</a:t>
            </a:r>
            <a:r>
              <a:rPr lang="ru-RU" sz="28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Calibri"/>
                <a:cs typeface="+mn-cs"/>
              </a:rPr>
              <a:t>складники</a:t>
            </a:r>
            <a:r>
              <a:rPr lang="ru-RU" sz="2800" dirty="0">
                <a:solidFill>
                  <a:prstClr val="black"/>
                </a:solidFill>
                <a:latin typeface="Calibri"/>
                <a:cs typeface="+mn-cs"/>
              </a:rPr>
              <a:t>, </a:t>
            </a:r>
            <a:r>
              <a:rPr lang="ru-RU" sz="2800" dirty="0" err="1">
                <a:solidFill>
                  <a:prstClr val="black"/>
                </a:solidFill>
                <a:latin typeface="Calibri"/>
                <a:cs typeface="+mn-cs"/>
              </a:rPr>
              <a:t>запобігати</a:t>
            </a:r>
            <a:r>
              <a:rPr lang="ru-RU" sz="28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Calibri"/>
                <a:cs typeface="+mn-cs"/>
              </a:rPr>
              <a:t>забрудненню</a:t>
            </a:r>
            <a:r>
              <a:rPr lang="ru-RU" sz="2800" dirty="0">
                <a:solidFill>
                  <a:prstClr val="black"/>
                </a:solidFill>
                <a:latin typeface="Calibri"/>
                <a:cs typeface="+mn-cs"/>
              </a:rPr>
              <a:t>, </a:t>
            </a:r>
            <a:r>
              <a:rPr lang="ru-RU" sz="2800" dirty="0" err="1">
                <a:solidFill>
                  <a:prstClr val="black"/>
                </a:solidFill>
                <a:latin typeface="Calibri"/>
                <a:cs typeface="+mn-cs"/>
              </a:rPr>
              <a:t>переробляти</a:t>
            </a:r>
            <a:r>
              <a:rPr lang="ru-RU" sz="28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Calibri"/>
                <a:cs typeface="+mn-cs"/>
              </a:rPr>
              <a:t>відходи</a:t>
            </a:r>
            <a:r>
              <a:rPr lang="ru-RU" sz="2800" dirty="0">
                <a:solidFill>
                  <a:prstClr val="black"/>
                </a:solidFill>
                <a:latin typeface="Calibri"/>
                <a:cs typeface="+mn-cs"/>
              </a:rPr>
              <a:t>, </a:t>
            </a:r>
            <a:r>
              <a:rPr lang="ru-RU" sz="2800" dirty="0" err="1">
                <a:solidFill>
                  <a:prstClr val="black"/>
                </a:solidFill>
                <a:latin typeface="Calibri"/>
                <a:cs typeface="+mn-cs"/>
              </a:rPr>
              <a:t>зберігати</a:t>
            </a:r>
            <a:r>
              <a:rPr lang="ru-RU" sz="28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Calibri"/>
                <a:cs typeface="+mn-cs"/>
              </a:rPr>
              <a:t>енергію</a:t>
            </a:r>
            <a:r>
              <a:rPr lang="ru-RU" sz="2800" dirty="0">
                <a:solidFill>
                  <a:prstClr val="black"/>
                </a:solidFill>
                <a:latin typeface="Calibri"/>
                <a:cs typeface="+mn-cs"/>
              </a:rPr>
              <a:t> та </a:t>
            </a:r>
            <a:r>
              <a:rPr lang="ru-RU" sz="2800" dirty="0" err="1">
                <a:solidFill>
                  <a:prstClr val="black"/>
                </a:solidFill>
                <a:latin typeface="Calibri"/>
                <a:cs typeface="+mn-cs"/>
              </a:rPr>
              <a:t>природні</a:t>
            </a:r>
            <a:r>
              <a:rPr lang="ru-RU" sz="28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Calibri"/>
                <a:cs typeface="+mn-cs"/>
              </a:rPr>
              <a:t>ресурси</a:t>
            </a:r>
            <a:r>
              <a:rPr lang="ru-RU" sz="2800" dirty="0">
                <a:solidFill>
                  <a:prstClr val="black"/>
                </a:solidFill>
                <a:latin typeface="Calibri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3930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25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25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7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25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2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75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lose up of a sign&#10;&#10;Description automatically generated">
            <a:extLst>
              <a:ext uri="{FF2B5EF4-FFF2-40B4-BE49-F238E27FC236}">
                <a16:creationId xmlns:a16="http://schemas.microsoft.com/office/drawing/2014/main" id="{7D90F2D8-F669-461A-9D0F-50A2B60E314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4731" y="643466"/>
            <a:ext cx="4902538" cy="5571067"/>
          </a:xfrm>
          <a:prstGeom prst="rect">
            <a:avLst/>
          </a:prstGeom>
        </p:spPr>
      </p:pic>
      <p:pic>
        <p:nvPicPr>
          <p:cNvPr id="4" name="Picture 3" descr="A picture containing food, fruit, refrigerator&#10;&#10;Description automatically generated">
            <a:extLst>
              <a:ext uri="{FF2B5EF4-FFF2-40B4-BE49-F238E27FC236}">
                <a16:creationId xmlns:a16="http://schemas.microsoft.com/office/drawing/2014/main" id="{67B9FC24-EAC2-4DD7-B922-A1449E576D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9264" y="880872"/>
            <a:ext cx="7412736" cy="494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723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099 -0.039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95" y="-19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69" y="350077"/>
            <a:ext cx="4612585" cy="61501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583" y="350076"/>
            <a:ext cx="6150113" cy="61501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9453" y="5353579"/>
            <a:ext cx="4257261" cy="129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118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Grp="1"/>
          </p:cNvSpPr>
          <p:nvPr>
            <p:ph type="title" idx="4294967295"/>
          </p:nvPr>
        </p:nvSpPr>
        <p:spPr>
          <a:xfrm>
            <a:off x="701748" y="486834"/>
            <a:ext cx="10976105" cy="313318"/>
          </a:xfrm>
        </p:spPr>
        <p:txBody>
          <a:bodyPr vert="horz" wrap="square" lIns="91440" tIns="8472" rIns="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16933" defTabSz="1219170">
              <a:spcBef>
                <a:spcPts val="151"/>
              </a:spcBef>
            </a:pPr>
            <a:r>
              <a:rPr lang="uk-UA" altLang="ru-RU" sz="1800" b="1" dirty="0">
                <a:solidFill>
                  <a:srgbClr val="393939"/>
                </a:solidFill>
                <a:latin typeface="+mn-lt"/>
                <a:ea typeface="DejaVu Sans"/>
                <a:cs typeface="DejaVu Sans"/>
              </a:rPr>
              <a:t>Екологічні критерії та аналіз готовності ринку </a:t>
            </a:r>
            <a:endParaRPr lang="ru-RU" altLang="ru-RU" sz="1800" b="1" dirty="0">
              <a:solidFill>
                <a:srgbClr val="404040"/>
              </a:solidFill>
              <a:latin typeface="+mn-lt"/>
              <a:ea typeface="DejaVu Sans"/>
              <a:cs typeface="DejaVu Sans"/>
            </a:endParaRPr>
          </a:p>
        </p:txBody>
      </p:sp>
      <p:sp>
        <p:nvSpPr>
          <p:cNvPr id="226376" name="Прямоугольник 187"/>
          <p:cNvSpPr>
            <a:spLocks noChangeArrowheads="1"/>
          </p:cNvSpPr>
          <p:nvPr/>
        </p:nvSpPr>
        <p:spPr bwMode="auto">
          <a:xfrm>
            <a:off x="319931" y="4966087"/>
            <a:ext cx="6549060" cy="30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5449" tIns="27724" rIns="55449" bIns="27724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uk-UA" altLang="ru-RU" sz="1400" b="1" dirty="0">
                <a:latin typeface="+mn-lt"/>
                <a:cs typeface="Times New Roman" panose="02020603050405020304" pitchFamily="18" charset="0"/>
              </a:rPr>
              <a:t>Екологічно сертифікована продукція </a:t>
            </a:r>
            <a:r>
              <a:rPr lang="uk-UA" altLang="ru-RU" sz="1400" b="1" dirty="0">
                <a:latin typeface="+mn-lt"/>
              </a:rPr>
              <a:t>згідно з </a:t>
            </a:r>
            <a:r>
              <a:rPr lang="en-US" altLang="ru-RU" sz="1400" b="1" dirty="0">
                <a:latin typeface="+mn-lt"/>
              </a:rPr>
              <a:t>ISO 14024</a:t>
            </a:r>
            <a:r>
              <a:rPr lang="uk-UA" altLang="ru-RU" sz="1400" b="1" dirty="0">
                <a:latin typeface="+mn-lt"/>
              </a:rPr>
              <a:t> </a:t>
            </a:r>
            <a:r>
              <a:rPr lang="uk-UA" altLang="ru-RU" sz="1400" b="1" dirty="0">
                <a:latin typeface="+mn-lt"/>
                <a:cs typeface="Times New Roman" panose="02020603050405020304" pitchFamily="18" charset="0"/>
              </a:rPr>
              <a:t>позначена маркуванням</a:t>
            </a:r>
            <a:endParaRPr lang="ru-RU" altLang="ru-RU" sz="14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20" name="Овал 219"/>
          <p:cNvSpPr>
            <a:spLocks noChangeArrowheads="1"/>
          </p:cNvSpPr>
          <p:nvPr/>
        </p:nvSpPr>
        <p:spPr bwMode="auto">
          <a:xfrm>
            <a:off x="11152269" y="3133873"/>
            <a:ext cx="107949" cy="107949"/>
          </a:xfrm>
          <a:prstGeom prst="ellipse">
            <a:avLst/>
          </a:prstGeom>
          <a:solidFill>
            <a:srgbClr val="C5D256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5449" tIns="27724" rIns="55449" bIns="27724" anchor="ctr"/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ru-RU" altLang="ru-RU" sz="1067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26387" name="Freeform 33"/>
          <p:cNvSpPr>
            <a:spLocks/>
          </p:cNvSpPr>
          <p:nvPr/>
        </p:nvSpPr>
        <p:spPr bwMode="auto">
          <a:xfrm rot="1625446">
            <a:off x="11371104" y="2795542"/>
            <a:ext cx="527051" cy="533400"/>
          </a:xfrm>
          <a:custGeom>
            <a:avLst/>
            <a:gdLst>
              <a:gd name="T0" fmla="*/ 739797 w 196"/>
              <a:gd name="T1" fmla="*/ 766548 h 163"/>
              <a:gd name="T2" fmla="*/ 753087 w 196"/>
              <a:gd name="T3" fmla="*/ 259115 h 163"/>
              <a:gd name="T4" fmla="*/ 739797 w 196"/>
              <a:gd name="T5" fmla="*/ 307699 h 163"/>
              <a:gd name="T6" fmla="*/ 332244 w 196"/>
              <a:gd name="T7" fmla="*/ 16195 h 163"/>
              <a:gd name="T8" fmla="*/ 0 w 196"/>
              <a:gd name="T9" fmla="*/ 140354 h 163"/>
              <a:gd name="T10" fmla="*/ 88598 w 196"/>
              <a:gd name="T11" fmla="*/ 323894 h 163"/>
              <a:gd name="T12" fmla="*/ 341104 w 196"/>
              <a:gd name="T13" fmla="*/ 669380 h 163"/>
              <a:gd name="T14" fmla="*/ 527161 w 196"/>
              <a:gd name="T15" fmla="*/ 723362 h 163"/>
              <a:gd name="T16" fmla="*/ 451852 w 196"/>
              <a:gd name="T17" fmla="*/ 750354 h 163"/>
              <a:gd name="T18" fmla="*/ 713218 w 196"/>
              <a:gd name="T19" fmla="*/ 879911 h 163"/>
              <a:gd name="T20" fmla="*/ 358824 w 196"/>
              <a:gd name="T21" fmla="*/ 188938 h 163"/>
              <a:gd name="T22" fmla="*/ 739797 w 196"/>
              <a:gd name="T23" fmla="*/ 766548 h 16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96"/>
              <a:gd name="T37" fmla="*/ 0 h 163"/>
              <a:gd name="T38" fmla="*/ 196 w 196"/>
              <a:gd name="T39" fmla="*/ 163 h 16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96" h="163">
                <a:moveTo>
                  <a:pt x="167" y="142"/>
                </a:moveTo>
                <a:cubicBezTo>
                  <a:pt x="167" y="142"/>
                  <a:pt x="196" y="98"/>
                  <a:pt x="170" y="48"/>
                </a:cubicBezTo>
                <a:cubicBezTo>
                  <a:pt x="167" y="57"/>
                  <a:pt x="167" y="57"/>
                  <a:pt x="167" y="57"/>
                </a:cubicBezTo>
                <a:cubicBezTo>
                  <a:pt x="167" y="57"/>
                  <a:pt x="152" y="0"/>
                  <a:pt x="75" y="3"/>
                </a:cubicBezTo>
                <a:cubicBezTo>
                  <a:pt x="21" y="6"/>
                  <a:pt x="0" y="26"/>
                  <a:pt x="0" y="26"/>
                </a:cubicBezTo>
                <a:cubicBezTo>
                  <a:pt x="0" y="26"/>
                  <a:pt x="19" y="23"/>
                  <a:pt x="20" y="60"/>
                </a:cubicBezTo>
                <a:cubicBezTo>
                  <a:pt x="21" y="81"/>
                  <a:pt x="43" y="116"/>
                  <a:pt x="77" y="124"/>
                </a:cubicBezTo>
                <a:cubicBezTo>
                  <a:pt x="111" y="131"/>
                  <a:pt x="119" y="134"/>
                  <a:pt x="119" y="134"/>
                </a:cubicBezTo>
                <a:cubicBezTo>
                  <a:pt x="102" y="139"/>
                  <a:pt x="102" y="139"/>
                  <a:pt x="102" y="139"/>
                </a:cubicBezTo>
                <a:cubicBezTo>
                  <a:pt x="102" y="139"/>
                  <a:pt x="159" y="140"/>
                  <a:pt x="161" y="163"/>
                </a:cubicBezTo>
                <a:cubicBezTo>
                  <a:pt x="161" y="163"/>
                  <a:pt x="157" y="56"/>
                  <a:pt x="81" y="35"/>
                </a:cubicBezTo>
                <a:cubicBezTo>
                  <a:pt x="81" y="35"/>
                  <a:pt x="153" y="45"/>
                  <a:pt x="167" y="142"/>
                </a:cubicBezTo>
                <a:close/>
              </a:path>
            </a:pathLst>
          </a:custGeom>
          <a:solidFill>
            <a:srgbClr val="C5D2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43791" tIns="121896" rIns="243791" bIns="121896"/>
          <a:lstStyle/>
          <a:p>
            <a:endParaRPr lang="ru-RU"/>
          </a:p>
        </p:txBody>
      </p:sp>
      <p:cxnSp>
        <p:nvCxnSpPr>
          <p:cNvPr id="236" name="Прямая соединительная линия 235"/>
          <p:cNvCxnSpPr/>
          <p:nvPr/>
        </p:nvCxnSpPr>
        <p:spPr>
          <a:xfrm rot="16200000">
            <a:off x="15460133" y="8199967"/>
            <a:ext cx="762000" cy="0"/>
          </a:xfrm>
          <a:prstGeom prst="line">
            <a:avLst/>
          </a:prstGeom>
          <a:ln w="38100">
            <a:solidFill>
              <a:srgbClr val="EBD0AB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Прямая соединительная линия 236"/>
          <p:cNvCxnSpPr/>
          <p:nvPr/>
        </p:nvCxnSpPr>
        <p:spPr>
          <a:xfrm rot="16200000">
            <a:off x="19769667" y="8199967"/>
            <a:ext cx="762000" cy="0"/>
          </a:xfrm>
          <a:prstGeom prst="line">
            <a:avLst/>
          </a:prstGeom>
          <a:ln w="38100">
            <a:solidFill>
              <a:srgbClr val="C5D256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Прямая соединительная линия 237"/>
          <p:cNvCxnSpPr/>
          <p:nvPr/>
        </p:nvCxnSpPr>
        <p:spPr>
          <a:xfrm rot="16200000">
            <a:off x="23215600" y="8199967"/>
            <a:ext cx="762000" cy="0"/>
          </a:xfrm>
          <a:prstGeom prst="line">
            <a:avLst/>
          </a:prstGeom>
          <a:ln w="38100">
            <a:solidFill>
              <a:srgbClr val="31859C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6402" name="Freeform 33"/>
          <p:cNvSpPr>
            <a:spLocks/>
          </p:cNvSpPr>
          <p:nvPr/>
        </p:nvSpPr>
        <p:spPr bwMode="auto">
          <a:xfrm rot="1625446">
            <a:off x="677140" y="983964"/>
            <a:ext cx="527051" cy="533400"/>
          </a:xfrm>
          <a:custGeom>
            <a:avLst/>
            <a:gdLst>
              <a:gd name="T0" fmla="*/ 739797 w 196"/>
              <a:gd name="T1" fmla="*/ 766548 h 163"/>
              <a:gd name="T2" fmla="*/ 753087 w 196"/>
              <a:gd name="T3" fmla="*/ 259115 h 163"/>
              <a:gd name="T4" fmla="*/ 739797 w 196"/>
              <a:gd name="T5" fmla="*/ 307699 h 163"/>
              <a:gd name="T6" fmla="*/ 332244 w 196"/>
              <a:gd name="T7" fmla="*/ 16195 h 163"/>
              <a:gd name="T8" fmla="*/ 0 w 196"/>
              <a:gd name="T9" fmla="*/ 140354 h 163"/>
              <a:gd name="T10" fmla="*/ 88598 w 196"/>
              <a:gd name="T11" fmla="*/ 323894 h 163"/>
              <a:gd name="T12" fmla="*/ 341104 w 196"/>
              <a:gd name="T13" fmla="*/ 669380 h 163"/>
              <a:gd name="T14" fmla="*/ 527161 w 196"/>
              <a:gd name="T15" fmla="*/ 723362 h 163"/>
              <a:gd name="T16" fmla="*/ 451852 w 196"/>
              <a:gd name="T17" fmla="*/ 750354 h 163"/>
              <a:gd name="T18" fmla="*/ 713218 w 196"/>
              <a:gd name="T19" fmla="*/ 879911 h 163"/>
              <a:gd name="T20" fmla="*/ 358824 w 196"/>
              <a:gd name="T21" fmla="*/ 188938 h 163"/>
              <a:gd name="T22" fmla="*/ 739797 w 196"/>
              <a:gd name="T23" fmla="*/ 766548 h 16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96"/>
              <a:gd name="T37" fmla="*/ 0 h 163"/>
              <a:gd name="T38" fmla="*/ 196 w 196"/>
              <a:gd name="T39" fmla="*/ 163 h 16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96" h="163">
                <a:moveTo>
                  <a:pt x="167" y="142"/>
                </a:moveTo>
                <a:cubicBezTo>
                  <a:pt x="167" y="142"/>
                  <a:pt x="196" y="98"/>
                  <a:pt x="170" y="48"/>
                </a:cubicBezTo>
                <a:cubicBezTo>
                  <a:pt x="167" y="57"/>
                  <a:pt x="167" y="57"/>
                  <a:pt x="167" y="57"/>
                </a:cubicBezTo>
                <a:cubicBezTo>
                  <a:pt x="167" y="57"/>
                  <a:pt x="152" y="0"/>
                  <a:pt x="75" y="3"/>
                </a:cubicBezTo>
                <a:cubicBezTo>
                  <a:pt x="21" y="6"/>
                  <a:pt x="0" y="26"/>
                  <a:pt x="0" y="26"/>
                </a:cubicBezTo>
                <a:cubicBezTo>
                  <a:pt x="0" y="26"/>
                  <a:pt x="19" y="23"/>
                  <a:pt x="20" y="60"/>
                </a:cubicBezTo>
                <a:cubicBezTo>
                  <a:pt x="21" y="81"/>
                  <a:pt x="43" y="116"/>
                  <a:pt x="77" y="124"/>
                </a:cubicBezTo>
                <a:cubicBezTo>
                  <a:pt x="111" y="131"/>
                  <a:pt x="119" y="134"/>
                  <a:pt x="119" y="134"/>
                </a:cubicBezTo>
                <a:cubicBezTo>
                  <a:pt x="102" y="139"/>
                  <a:pt x="102" y="139"/>
                  <a:pt x="102" y="139"/>
                </a:cubicBezTo>
                <a:cubicBezTo>
                  <a:pt x="102" y="139"/>
                  <a:pt x="159" y="140"/>
                  <a:pt x="161" y="163"/>
                </a:cubicBezTo>
                <a:cubicBezTo>
                  <a:pt x="161" y="163"/>
                  <a:pt x="157" y="56"/>
                  <a:pt x="81" y="35"/>
                </a:cubicBezTo>
                <a:cubicBezTo>
                  <a:pt x="81" y="35"/>
                  <a:pt x="153" y="45"/>
                  <a:pt x="167" y="142"/>
                </a:cubicBezTo>
                <a:close/>
              </a:path>
            </a:pathLst>
          </a:custGeom>
          <a:solidFill>
            <a:srgbClr val="53B9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43791" tIns="121896" rIns="243791" bIns="121896"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29698"/>
            <a:ext cx="4870911" cy="885825"/>
          </a:xfrm>
          <a:prstGeom prst="rect">
            <a:avLst/>
          </a:prstGeom>
        </p:spPr>
      </p:pic>
      <p:pic>
        <p:nvPicPr>
          <p:cNvPr id="105" name="Picture 2" descr="F:\Галя\ЖП\Полиграфия\Знак зеленый журавлик\1-81\Eco_Sertif_1-81-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0" y="5359995"/>
            <a:ext cx="956733" cy="1083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" name="Рисунок 10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429" y="5404445"/>
            <a:ext cx="1035051" cy="103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Рисунок 2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376" y="5244664"/>
            <a:ext cx="1249226" cy="1243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" name="Рисунок 2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945" y="5404445"/>
            <a:ext cx="1003886" cy="1003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4" descr="Blue Angel | The German Ecolabe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8428" y="5394442"/>
            <a:ext cx="1121458" cy="1003886"/>
          </a:xfrm>
          <a:prstGeom prst="rect">
            <a:avLst/>
          </a:prstGeom>
        </p:spPr>
      </p:pic>
      <p:pic>
        <p:nvPicPr>
          <p:cNvPr id="112" name="Picture 6" descr="Как правильно покрасить стены в квартире? Об этом нужно помнить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664" y="4055230"/>
            <a:ext cx="3860129" cy="2343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" name="object 6"/>
          <p:cNvSpPr>
            <a:spLocks/>
          </p:cNvSpPr>
          <p:nvPr/>
        </p:nvSpPr>
        <p:spPr bwMode="auto">
          <a:xfrm>
            <a:off x="10543321" y="3296522"/>
            <a:ext cx="1134533" cy="1136649"/>
          </a:xfrm>
          <a:custGeom>
            <a:avLst/>
            <a:gdLst>
              <a:gd name="T0" fmla="*/ 840747 w 1873250"/>
              <a:gd name="T1" fmla="*/ 4835 h 1873250"/>
              <a:gd name="T2" fmla="*/ 702452 w 1873250"/>
              <a:gd name="T3" fmla="*/ 29484 h 1873250"/>
              <a:gd name="T4" fmla="*/ 571970 w 1873250"/>
              <a:gd name="T5" fmla="*/ 73596 h 1873250"/>
              <a:gd name="T6" fmla="*/ 450889 w 1873250"/>
              <a:gd name="T7" fmla="*/ 135583 h 1873250"/>
              <a:gd name="T8" fmla="*/ 340798 w 1873250"/>
              <a:gd name="T9" fmla="*/ 213855 h 1873250"/>
              <a:gd name="T10" fmla="*/ 243285 w 1873250"/>
              <a:gd name="T11" fmla="*/ 306824 h 1873250"/>
              <a:gd name="T12" fmla="*/ 159938 w 1873250"/>
              <a:gd name="T13" fmla="*/ 412901 h 1873250"/>
              <a:gd name="T14" fmla="*/ 92348 w 1873250"/>
              <a:gd name="T15" fmla="*/ 530497 h 1873250"/>
              <a:gd name="T16" fmla="*/ 42103 w 1873250"/>
              <a:gd name="T17" fmla="*/ 658023 h 1873250"/>
              <a:gd name="T18" fmla="*/ 10790 w 1873250"/>
              <a:gd name="T19" fmla="*/ 793891 h 1873250"/>
              <a:gd name="T20" fmla="*/ 0 w 1873250"/>
              <a:gd name="T21" fmla="*/ 936511 h 1873250"/>
              <a:gd name="T22" fmla="*/ 10790 w 1873250"/>
              <a:gd name="T23" fmla="*/ 1079131 h 1873250"/>
              <a:gd name="T24" fmla="*/ 42103 w 1873250"/>
              <a:gd name="T25" fmla="*/ 1214998 h 1873250"/>
              <a:gd name="T26" fmla="*/ 92348 w 1873250"/>
              <a:gd name="T27" fmla="*/ 1342523 h 1873250"/>
              <a:gd name="T28" fmla="*/ 159938 w 1873250"/>
              <a:gd name="T29" fmla="*/ 1460118 h 1873250"/>
              <a:gd name="T30" fmla="*/ 243285 w 1873250"/>
              <a:gd name="T31" fmla="*/ 1566193 h 1873250"/>
              <a:gd name="T32" fmla="*/ 340798 w 1873250"/>
              <a:gd name="T33" fmla="*/ 1659160 h 1873250"/>
              <a:gd name="T34" fmla="*/ 450889 w 1873250"/>
              <a:gd name="T35" fmla="*/ 1737431 h 1873250"/>
              <a:gd name="T36" fmla="*/ 571970 w 1873250"/>
              <a:gd name="T37" fmla="*/ 1799416 h 1873250"/>
              <a:gd name="T38" fmla="*/ 702452 w 1873250"/>
              <a:gd name="T39" fmla="*/ 1843527 h 1873250"/>
              <a:gd name="T40" fmla="*/ 840747 w 1873250"/>
              <a:gd name="T41" fmla="*/ 1868175 h 1873250"/>
              <a:gd name="T42" fmla="*/ 984691 w 1873250"/>
              <a:gd name="T43" fmla="*/ 1871792 h 1873250"/>
              <a:gd name="T44" fmla="*/ 1125237 w 1873250"/>
              <a:gd name="T45" fmla="*/ 1853984 h 1873250"/>
              <a:gd name="T46" fmla="*/ 1258501 w 1873250"/>
              <a:gd name="T47" fmla="*/ 1816184 h 1873250"/>
              <a:gd name="T48" fmla="*/ 1382893 w 1873250"/>
              <a:gd name="T49" fmla="*/ 1759980 h 1873250"/>
              <a:gd name="T50" fmla="*/ 1496826 w 1873250"/>
              <a:gd name="T51" fmla="*/ 1686962 h 1873250"/>
              <a:gd name="T52" fmla="*/ 1598710 w 1873250"/>
              <a:gd name="T53" fmla="*/ 1598717 h 1873250"/>
              <a:gd name="T54" fmla="*/ 1686957 w 1873250"/>
              <a:gd name="T55" fmla="*/ 1496834 h 1873250"/>
              <a:gd name="T56" fmla="*/ 1759977 w 1873250"/>
              <a:gd name="T57" fmla="*/ 1382903 h 1873250"/>
              <a:gd name="T58" fmla="*/ 1816183 w 1873250"/>
              <a:gd name="T59" fmla="*/ 1258512 h 1873250"/>
              <a:gd name="T60" fmla="*/ 1853984 w 1873250"/>
              <a:gd name="T61" fmla="*/ 1125249 h 1873250"/>
              <a:gd name="T62" fmla="*/ 1871792 w 1873250"/>
              <a:gd name="T63" fmla="*/ 984704 h 1873250"/>
              <a:gd name="T64" fmla="*/ 1868175 w 1873250"/>
              <a:gd name="T65" fmla="*/ 840759 h 1873250"/>
              <a:gd name="T66" fmla="*/ 1843526 w 1873250"/>
              <a:gd name="T67" fmla="*/ 702464 h 1873250"/>
              <a:gd name="T68" fmla="*/ 1799414 w 1873250"/>
              <a:gd name="T69" fmla="*/ 571981 h 1873250"/>
              <a:gd name="T70" fmla="*/ 1737427 w 1873250"/>
              <a:gd name="T71" fmla="*/ 450898 h 1873250"/>
              <a:gd name="T72" fmla="*/ 1659155 w 1873250"/>
              <a:gd name="T73" fmla="*/ 340805 h 1873250"/>
              <a:gd name="T74" fmla="*/ 1566186 w 1873250"/>
              <a:gd name="T75" fmla="*/ 243290 h 1873250"/>
              <a:gd name="T76" fmla="*/ 1460109 w 1873250"/>
              <a:gd name="T77" fmla="*/ 159942 h 1873250"/>
              <a:gd name="T78" fmla="*/ 1342513 w 1873250"/>
              <a:gd name="T79" fmla="*/ 92351 h 1873250"/>
              <a:gd name="T80" fmla="*/ 1214987 w 1873250"/>
              <a:gd name="T81" fmla="*/ 42104 h 1873250"/>
              <a:gd name="T82" fmla="*/ 1079119 w 1873250"/>
              <a:gd name="T83" fmla="*/ 10790 h 1873250"/>
              <a:gd name="T84" fmla="*/ 936499 w 1873250"/>
              <a:gd name="T85" fmla="*/ 0 h 1873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873250" h="1873250">
                <a:moveTo>
                  <a:pt x="936499" y="0"/>
                </a:moveTo>
                <a:lnTo>
                  <a:pt x="888306" y="1218"/>
                </a:lnTo>
                <a:lnTo>
                  <a:pt x="840747" y="4835"/>
                </a:lnTo>
                <a:lnTo>
                  <a:pt x="793879" y="10790"/>
                </a:lnTo>
                <a:lnTo>
                  <a:pt x="747761" y="19026"/>
                </a:lnTo>
                <a:lnTo>
                  <a:pt x="702452" y="29484"/>
                </a:lnTo>
                <a:lnTo>
                  <a:pt x="658012" y="42104"/>
                </a:lnTo>
                <a:lnTo>
                  <a:pt x="614498" y="56827"/>
                </a:lnTo>
                <a:lnTo>
                  <a:pt x="571970" y="73596"/>
                </a:lnTo>
                <a:lnTo>
                  <a:pt x="530487" y="92351"/>
                </a:lnTo>
                <a:lnTo>
                  <a:pt x="490107" y="113033"/>
                </a:lnTo>
                <a:lnTo>
                  <a:pt x="450889" y="135583"/>
                </a:lnTo>
                <a:lnTo>
                  <a:pt x="412892" y="159942"/>
                </a:lnTo>
                <a:lnTo>
                  <a:pt x="376176" y="186053"/>
                </a:lnTo>
                <a:lnTo>
                  <a:pt x="340798" y="213855"/>
                </a:lnTo>
                <a:lnTo>
                  <a:pt x="306817" y="243290"/>
                </a:lnTo>
                <a:lnTo>
                  <a:pt x="274293" y="274300"/>
                </a:lnTo>
                <a:lnTo>
                  <a:pt x="243285" y="306824"/>
                </a:lnTo>
                <a:lnTo>
                  <a:pt x="213850" y="340805"/>
                </a:lnTo>
                <a:lnTo>
                  <a:pt x="186048" y="376184"/>
                </a:lnTo>
                <a:lnTo>
                  <a:pt x="159938" y="412901"/>
                </a:lnTo>
                <a:lnTo>
                  <a:pt x="135579" y="450898"/>
                </a:lnTo>
                <a:lnTo>
                  <a:pt x="113030" y="490117"/>
                </a:lnTo>
                <a:lnTo>
                  <a:pt x="92348" y="530497"/>
                </a:lnTo>
                <a:lnTo>
                  <a:pt x="73594" y="571981"/>
                </a:lnTo>
                <a:lnTo>
                  <a:pt x="56826" y="614509"/>
                </a:lnTo>
                <a:lnTo>
                  <a:pt x="42103" y="658023"/>
                </a:lnTo>
                <a:lnTo>
                  <a:pt x="29483" y="702464"/>
                </a:lnTo>
                <a:lnTo>
                  <a:pt x="19026" y="747773"/>
                </a:lnTo>
                <a:lnTo>
                  <a:pt x="10790" y="793891"/>
                </a:lnTo>
                <a:lnTo>
                  <a:pt x="4835" y="840759"/>
                </a:lnTo>
                <a:lnTo>
                  <a:pt x="1218" y="888319"/>
                </a:lnTo>
                <a:lnTo>
                  <a:pt x="0" y="936511"/>
                </a:lnTo>
                <a:lnTo>
                  <a:pt x="1218" y="984704"/>
                </a:lnTo>
                <a:lnTo>
                  <a:pt x="4835" y="1032263"/>
                </a:lnTo>
                <a:lnTo>
                  <a:pt x="10790" y="1079131"/>
                </a:lnTo>
                <a:lnTo>
                  <a:pt x="19026" y="1125249"/>
                </a:lnTo>
                <a:lnTo>
                  <a:pt x="29483" y="1170557"/>
                </a:lnTo>
                <a:lnTo>
                  <a:pt x="42103" y="1214998"/>
                </a:lnTo>
                <a:lnTo>
                  <a:pt x="56826" y="1258512"/>
                </a:lnTo>
                <a:lnTo>
                  <a:pt x="73594" y="1301040"/>
                </a:lnTo>
                <a:lnTo>
                  <a:pt x="92348" y="1342523"/>
                </a:lnTo>
                <a:lnTo>
                  <a:pt x="113030" y="1382903"/>
                </a:lnTo>
                <a:lnTo>
                  <a:pt x="135579" y="1422121"/>
                </a:lnTo>
                <a:lnTo>
                  <a:pt x="159938" y="1460118"/>
                </a:lnTo>
                <a:lnTo>
                  <a:pt x="186048" y="1496834"/>
                </a:lnTo>
                <a:lnTo>
                  <a:pt x="213850" y="1532212"/>
                </a:lnTo>
                <a:lnTo>
                  <a:pt x="243285" y="1566193"/>
                </a:lnTo>
                <a:lnTo>
                  <a:pt x="274293" y="1598717"/>
                </a:lnTo>
                <a:lnTo>
                  <a:pt x="306817" y="1629725"/>
                </a:lnTo>
                <a:lnTo>
                  <a:pt x="340798" y="1659160"/>
                </a:lnTo>
                <a:lnTo>
                  <a:pt x="376176" y="1686962"/>
                </a:lnTo>
                <a:lnTo>
                  <a:pt x="412892" y="1713072"/>
                </a:lnTo>
                <a:lnTo>
                  <a:pt x="450889" y="1737431"/>
                </a:lnTo>
                <a:lnTo>
                  <a:pt x="490107" y="1759980"/>
                </a:lnTo>
                <a:lnTo>
                  <a:pt x="530487" y="1780662"/>
                </a:lnTo>
                <a:lnTo>
                  <a:pt x="571970" y="1799416"/>
                </a:lnTo>
                <a:lnTo>
                  <a:pt x="614498" y="1816184"/>
                </a:lnTo>
                <a:lnTo>
                  <a:pt x="658012" y="1830907"/>
                </a:lnTo>
                <a:lnTo>
                  <a:pt x="702452" y="1843527"/>
                </a:lnTo>
                <a:lnTo>
                  <a:pt x="747761" y="1853984"/>
                </a:lnTo>
                <a:lnTo>
                  <a:pt x="793879" y="1862220"/>
                </a:lnTo>
                <a:lnTo>
                  <a:pt x="840747" y="1868175"/>
                </a:lnTo>
                <a:lnTo>
                  <a:pt x="888306" y="1871792"/>
                </a:lnTo>
                <a:lnTo>
                  <a:pt x="936499" y="1873010"/>
                </a:lnTo>
                <a:lnTo>
                  <a:pt x="984691" y="1871792"/>
                </a:lnTo>
                <a:lnTo>
                  <a:pt x="1032251" y="1868175"/>
                </a:lnTo>
                <a:lnTo>
                  <a:pt x="1079119" y="1862220"/>
                </a:lnTo>
                <a:lnTo>
                  <a:pt x="1125237" y="1853984"/>
                </a:lnTo>
                <a:lnTo>
                  <a:pt x="1170546" y="1843527"/>
                </a:lnTo>
                <a:lnTo>
                  <a:pt x="1214987" y="1830907"/>
                </a:lnTo>
                <a:lnTo>
                  <a:pt x="1258501" y="1816184"/>
                </a:lnTo>
                <a:lnTo>
                  <a:pt x="1301029" y="1799416"/>
                </a:lnTo>
                <a:lnTo>
                  <a:pt x="1342513" y="1780662"/>
                </a:lnTo>
                <a:lnTo>
                  <a:pt x="1382893" y="1759980"/>
                </a:lnTo>
                <a:lnTo>
                  <a:pt x="1422112" y="1737431"/>
                </a:lnTo>
                <a:lnTo>
                  <a:pt x="1460109" y="1713072"/>
                </a:lnTo>
                <a:lnTo>
                  <a:pt x="1496826" y="1686962"/>
                </a:lnTo>
                <a:lnTo>
                  <a:pt x="1532205" y="1659160"/>
                </a:lnTo>
                <a:lnTo>
                  <a:pt x="1566186" y="1629725"/>
                </a:lnTo>
                <a:lnTo>
                  <a:pt x="1598710" y="1598717"/>
                </a:lnTo>
                <a:lnTo>
                  <a:pt x="1629720" y="1566193"/>
                </a:lnTo>
                <a:lnTo>
                  <a:pt x="1659155" y="1532212"/>
                </a:lnTo>
                <a:lnTo>
                  <a:pt x="1686957" y="1496834"/>
                </a:lnTo>
                <a:lnTo>
                  <a:pt x="1713068" y="1460118"/>
                </a:lnTo>
                <a:lnTo>
                  <a:pt x="1737427" y="1422121"/>
                </a:lnTo>
                <a:lnTo>
                  <a:pt x="1759977" y="1382903"/>
                </a:lnTo>
                <a:lnTo>
                  <a:pt x="1780659" y="1342523"/>
                </a:lnTo>
                <a:lnTo>
                  <a:pt x="1799414" y="1301040"/>
                </a:lnTo>
                <a:lnTo>
                  <a:pt x="1816183" y="1258512"/>
                </a:lnTo>
                <a:lnTo>
                  <a:pt x="1830906" y="1214998"/>
                </a:lnTo>
                <a:lnTo>
                  <a:pt x="1843526" y="1170557"/>
                </a:lnTo>
                <a:lnTo>
                  <a:pt x="1853984" y="1125249"/>
                </a:lnTo>
                <a:lnTo>
                  <a:pt x="1862220" y="1079131"/>
                </a:lnTo>
                <a:lnTo>
                  <a:pt x="1868175" y="1032263"/>
                </a:lnTo>
                <a:lnTo>
                  <a:pt x="1871792" y="984704"/>
                </a:lnTo>
                <a:lnTo>
                  <a:pt x="1873010" y="936511"/>
                </a:lnTo>
                <a:lnTo>
                  <a:pt x="1871792" y="888319"/>
                </a:lnTo>
                <a:lnTo>
                  <a:pt x="1868175" y="840759"/>
                </a:lnTo>
                <a:lnTo>
                  <a:pt x="1862220" y="793891"/>
                </a:lnTo>
                <a:lnTo>
                  <a:pt x="1853984" y="747773"/>
                </a:lnTo>
                <a:lnTo>
                  <a:pt x="1843526" y="702464"/>
                </a:lnTo>
                <a:lnTo>
                  <a:pt x="1830906" y="658023"/>
                </a:lnTo>
                <a:lnTo>
                  <a:pt x="1816183" y="614509"/>
                </a:lnTo>
                <a:lnTo>
                  <a:pt x="1799414" y="571981"/>
                </a:lnTo>
                <a:lnTo>
                  <a:pt x="1780659" y="530497"/>
                </a:lnTo>
                <a:lnTo>
                  <a:pt x="1759977" y="490117"/>
                </a:lnTo>
                <a:lnTo>
                  <a:pt x="1737427" y="450898"/>
                </a:lnTo>
                <a:lnTo>
                  <a:pt x="1713068" y="412901"/>
                </a:lnTo>
                <a:lnTo>
                  <a:pt x="1686957" y="376184"/>
                </a:lnTo>
                <a:lnTo>
                  <a:pt x="1659155" y="340805"/>
                </a:lnTo>
                <a:lnTo>
                  <a:pt x="1629720" y="306824"/>
                </a:lnTo>
                <a:lnTo>
                  <a:pt x="1598710" y="274300"/>
                </a:lnTo>
                <a:lnTo>
                  <a:pt x="1566186" y="243290"/>
                </a:lnTo>
                <a:lnTo>
                  <a:pt x="1532205" y="213855"/>
                </a:lnTo>
                <a:lnTo>
                  <a:pt x="1496826" y="186053"/>
                </a:lnTo>
                <a:lnTo>
                  <a:pt x="1460109" y="159942"/>
                </a:lnTo>
                <a:lnTo>
                  <a:pt x="1422112" y="135583"/>
                </a:lnTo>
                <a:lnTo>
                  <a:pt x="1382893" y="113033"/>
                </a:lnTo>
                <a:lnTo>
                  <a:pt x="1342513" y="92351"/>
                </a:lnTo>
                <a:lnTo>
                  <a:pt x="1301029" y="73596"/>
                </a:lnTo>
                <a:lnTo>
                  <a:pt x="1258501" y="56827"/>
                </a:lnTo>
                <a:lnTo>
                  <a:pt x="1214987" y="42104"/>
                </a:lnTo>
                <a:lnTo>
                  <a:pt x="1170546" y="29484"/>
                </a:lnTo>
                <a:lnTo>
                  <a:pt x="1125237" y="19026"/>
                </a:lnTo>
                <a:lnTo>
                  <a:pt x="1079119" y="10790"/>
                </a:lnTo>
                <a:lnTo>
                  <a:pt x="1032251" y="4835"/>
                </a:lnTo>
                <a:lnTo>
                  <a:pt x="984691" y="1218"/>
                </a:lnTo>
                <a:lnTo>
                  <a:pt x="936499" y="0"/>
                </a:lnTo>
                <a:close/>
              </a:path>
            </a:pathLst>
          </a:custGeom>
          <a:solidFill>
            <a:srgbClr val="C5D2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16" name="object 8"/>
          <p:cNvSpPr>
            <a:spLocks/>
          </p:cNvSpPr>
          <p:nvPr/>
        </p:nvSpPr>
        <p:spPr bwMode="auto">
          <a:xfrm rot="10972830">
            <a:off x="11165616" y="3226275"/>
            <a:ext cx="636305" cy="1277141"/>
          </a:xfrm>
          <a:custGeom>
            <a:avLst/>
            <a:gdLst>
              <a:gd name="T0" fmla="*/ 1094883 w 1143635"/>
              <a:gd name="T1" fmla="*/ 2285245 h 2286635"/>
              <a:gd name="T2" fmla="*/ 999937 w 1143635"/>
              <a:gd name="T3" fmla="*/ 2277327 h 2286635"/>
              <a:gd name="T4" fmla="*/ 907326 w 1143635"/>
              <a:gd name="T5" fmla="*/ 2261796 h 2286635"/>
              <a:gd name="T6" fmla="*/ 817368 w 1143635"/>
              <a:gd name="T7" fmla="*/ 2238974 h 2286635"/>
              <a:gd name="T8" fmla="*/ 730385 w 1143635"/>
              <a:gd name="T9" fmla="*/ 2209179 h 2286635"/>
              <a:gd name="T10" fmla="*/ 646695 w 1143635"/>
              <a:gd name="T11" fmla="*/ 2172732 h 2286635"/>
              <a:gd name="T12" fmla="*/ 566619 w 1143635"/>
              <a:gd name="T13" fmla="*/ 2129953 h 2286635"/>
              <a:gd name="T14" fmla="*/ 490476 w 1143635"/>
              <a:gd name="T15" fmla="*/ 2081161 h 2286635"/>
              <a:gd name="T16" fmla="*/ 418586 w 1143635"/>
              <a:gd name="T17" fmla="*/ 2026676 h 2286635"/>
              <a:gd name="T18" fmla="*/ 351270 w 1143635"/>
              <a:gd name="T19" fmla="*/ 1966818 h 2286635"/>
              <a:gd name="T20" fmla="*/ 288847 w 1143635"/>
              <a:gd name="T21" fmla="*/ 1901908 h 2286635"/>
              <a:gd name="T22" fmla="*/ 231636 w 1143635"/>
              <a:gd name="T23" fmla="*/ 1832265 h 2286635"/>
              <a:gd name="T24" fmla="*/ 179959 w 1143635"/>
              <a:gd name="T25" fmla="*/ 1758209 h 2286635"/>
              <a:gd name="T26" fmla="*/ 134133 w 1143635"/>
              <a:gd name="T27" fmla="*/ 1680059 h 2286635"/>
              <a:gd name="T28" fmla="*/ 94481 w 1143635"/>
              <a:gd name="T29" fmla="*/ 1598136 h 2286635"/>
              <a:gd name="T30" fmla="*/ 61321 w 1143635"/>
              <a:gd name="T31" fmla="*/ 1512760 h 2286635"/>
              <a:gd name="T32" fmla="*/ 34972 w 1143635"/>
              <a:gd name="T33" fmla="*/ 1424250 h 2286635"/>
              <a:gd name="T34" fmla="*/ 15756 w 1143635"/>
              <a:gd name="T35" fmla="*/ 1332927 h 2286635"/>
              <a:gd name="T36" fmla="*/ 3992 w 1143635"/>
              <a:gd name="T37" fmla="*/ 1239110 h 2286635"/>
              <a:gd name="T38" fmla="*/ 0 w 1143635"/>
              <a:gd name="T39" fmla="*/ 1143119 h 2286635"/>
              <a:gd name="T40" fmla="*/ 3992 w 1143635"/>
              <a:gd name="T41" fmla="*/ 1047126 h 2286635"/>
              <a:gd name="T42" fmla="*/ 15756 w 1143635"/>
              <a:gd name="T43" fmla="*/ 953308 h 2286635"/>
              <a:gd name="T44" fmla="*/ 34972 w 1143635"/>
              <a:gd name="T45" fmla="*/ 861984 h 2286635"/>
              <a:gd name="T46" fmla="*/ 61321 w 1143635"/>
              <a:gd name="T47" fmla="*/ 773474 h 2286635"/>
              <a:gd name="T48" fmla="*/ 94481 w 1143635"/>
              <a:gd name="T49" fmla="*/ 688098 h 2286635"/>
              <a:gd name="T50" fmla="*/ 134133 w 1143635"/>
              <a:gd name="T51" fmla="*/ 606175 h 2286635"/>
              <a:gd name="T52" fmla="*/ 179959 w 1143635"/>
              <a:gd name="T53" fmla="*/ 528027 h 2286635"/>
              <a:gd name="T54" fmla="*/ 231636 w 1143635"/>
              <a:gd name="T55" fmla="*/ 453971 h 2286635"/>
              <a:gd name="T56" fmla="*/ 288847 w 1143635"/>
              <a:gd name="T57" fmla="*/ 384330 h 2286635"/>
              <a:gd name="T58" fmla="*/ 351270 w 1143635"/>
              <a:gd name="T59" fmla="*/ 319421 h 2286635"/>
              <a:gd name="T60" fmla="*/ 418586 w 1143635"/>
              <a:gd name="T61" fmla="*/ 259565 h 2286635"/>
              <a:gd name="T62" fmla="*/ 490476 w 1143635"/>
              <a:gd name="T63" fmla="*/ 205082 h 2286635"/>
              <a:gd name="T64" fmla="*/ 566619 w 1143635"/>
              <a:gd name="T65" fmla="*/ 156291 h 2286635"/>
              <a:gd name="T66" fmla="*/ 646695 w 1143635"/>
              <a:gd name="T67" fmla="*/ 113513 h 2286635"/>
              <a:gd name="T68" fmla="*/ 730385 w 1143635"/>
              <a:gd name="T69" fmla="*/ 77067 h 2286635"/>
              <a:gd name="T70" fmla="*/ 817368 w 1143635"/>
              <a:gd name="T71" fmla="*/ 47274 h 2286635"/>
              <a:gd name="T72" fmla="*/ 907326 w 1143635"/>
              <a:gd name="T73" fmla="*/ 24452 h 2286635"/>
              <a:gd name="T74" fmla="*/ 999937 w 1143635"/>
              <a:gd name="T75" fmla="*/ 8922 h 2286635"/>
              <a:gd name="T76" fmla="*/ 1094883 w 1143635"/>
              <a:gd name="T77" fmla="*/ 1004 h 2286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143635" h="2286635">
                <a:moveTo>
                  <a:pt x="1143131" y="2286250"/>
                </a:moveTo>
                <a:lnTo>
                  <a:pt x="1094883" y="2285245"/>
                </a:lnTo>
                <a:lnTo>
                  <a:pt x="1047138" y="2282258"/>
                </a:lnTo>
                <a:lnTo>
                  <a:pt x="999937" y="2277327"/>
                </a:lnTo>
                <a:lnTo>
                  <a:pt x="953320" y="2270493"/>
                </a:lnTo>
                <a:lnTo>
                  <a:pt x="907326" y="2261796"/>
                </a:lnTo>
                <a:lnTo>
                  <a:pt x="861995" y="2251277"/>
                </a:lnTo>
                <a:lnTo>
                  <a:pt x="817368" y="2238974"/>
                </a:lnTo>
                <a:lnTo>
                  <a:pt x="773485" y="2224928"/>
                </a:lnTo>
                <a:lnTo>
                  <a:pt x="730385" y="2209179"/>
                </a:lnTo>
                <a:lnTo>
                  <a:pt x="688108" y="2191767"/>
                </a:lnTo>
                <a:lnTo>
                  <a:pt x="646695" y="2172732"/>
                </a:lnTo>
                <a:lnTo>
                  <a:pt x="606185" y="2152114"/>
                </a:lnTo>
                <a:lnTo>
                  <a:pt x="566619" y="2129953"/>
                </a:lnTo>
                <a:lnTo>
                  <a:pt x="528036" y="2106288"/>
                </a:lnTo>
                <a:lnTo>
                  <a:pt x="490476" y="2081161"/>
                </a:lnTo>
                <a:lnTo>
                  <a:pt x="453979" y="2054610"/>
                </a:lnTo>
                <a:lnTo>
                  <a:pt x="418586" y="2026676"/>
                </a:lnTo>
                <a:lnTo>
                  <a:pt x="384337" y="1997399"/>
                </a:lnTo>
                <a:lnTo>
                  <a:pt x="351270" y="1966818"/>
                </a:lnTo>
                <a:lnTo>
                  <a:pt x="319427" y="1934975"/>
                </a:lnTo>
                <a:lnTo>
                  <a:pt x="288847" y="1901908"/>
                </a:lnTo>
                <a:lnTo>
                  <a:pt x="259570" y="1867658"/>
                </a:lnTo>
                <a:lnTo>
                  <a:pt x="231636" y="1832265"/>
                </a:lnTo>
                <a:lnTo>
                  <a:pt x="205086" y="1795768"/>
                </a:lnTo>
                <a:lnTo>
                  <a:pt x="179959" y="1758209"/>
                </a:lnTo>
                <a:lnTo>
                  <a:pt x="156294" y="1719626"/>
                </a:lnTo>
                <a:lnTo>
                  <a:pt x="134133" y="1680059"/>
                </a:lnTo>
                <a:lnTo>
                  <a:pt x="113516" y="1639549"/>
                </a:lnTo>
                <a:lnTo>
                  <a:pt x="94481" y="1598136"/>
                </a:lnTo>
                <a:lnTo>
                  <a:pt x="77069" y="1555860"/>
                </a:lnTo>
                <a:lnTo>
                  <a:pt x="61321" y="1512760"/>
                </a:lnTo>
                <a:lnTo>
                  <a:pt x="47275" y="1468877"/>
                </a:lnTo>
                <a:lnTo>
                  <a:pt x="34972" y="1424250"/>
                </a:lnTo>
                <a:lnTo>
                  <a:pt x="24453" y="1378920"/>
                </a:lnTo>
                <a:lnTo>
                  <a:pt x="15756" y="1332927"/>
                </a:lnTo>
                <a:lnTo>
                  <a:pt x="8923" y="1286310"/>
                </a:lnTo>
                <a:lnTo>
                  <a:pt x="3992" y="1239110"/>
                </a:lnTo>
                <a:lnTo>
                  <a:pt x="1004" y="1191366"/>
                </a:lnTo>
                <a:lnTo>
                  <a:pt x="0" y="1143119"/>
                </a:lnTo>
                <a:lnTo>
                  <a:pt x="1004" y="1094870"/>
                </a:lnTo>
                <a:lnTo>
                  <a:pt x="3992" y="1047126"/>
                </a:lnTo>
                <a:lnTo>
                  <a:pt x="8923" y="999925"/>
                </a:lnTo>
                <a:lnTo>
                  <a:pt x="15756" y="953308"/>
                </a:lnTo>
                <a:lnTo>
                  <a:pt x="24453" y="907314"/>
                </a:lnTo>
                <a:lnTo>
                  <a:pt x="34972" y="861984"/>
                </a:lnTo>
                <a:lnTo>
                  <a:pt x="47275" y="817357"/>
                </a:lnTo>
                <a:lnTo>
                  <a:pt x="61321" y="773474"/>
                </a:lnTo>
                <a:lnTo>
                  <a:pt x="77069" y="730374"/>
                </a:lnTo>
                <a:lnTo>
                  <a:pt x="94481" y="688098"/>
                </a:lnTo>
                <a:lnTo>
                  <a:pt x="113516" y="646685"/>
                </a:lnTo>
                <a:lnTo>
                  <a:pt x="134133" y="606175"/>
                </a:lnTo>
                <a:lnTo>
                  <a:pt x="156294" y="566609"/>
                </a:lnTo>
                <a:lnTo>
                  <a:pt x="179959" y="528027"/>
                </a:lnTo>
                <a:lnTo>
                  <a:pt x="205086" y="490467"/>
                </a:lnTo>
                <a:lnTo>
                  <a:pt x="231636" y="453971"/>
                </a:lnTo>
                <a:lnTo>
                  <a:pt x="259570" y="418579"/>
                </a:lnTo>
                <a:lnTo>
                  <a:pt x="288847" y="384330"/>
                </a:lnTo>
                <a:lnTo>
                  <a:pt x="319427" y="351263"/>
                </a:lnTo>
                <a:lnTo>
                  <a:pt x="351270" y="319421"/>
                </a:lnTo>
                <a:lnTo>
                  <a:pt x="384337" y="288841"/>
                </a:lnTo>
                <a:lnTo>
                  <a:pt x="418586" y="259565"/>
                </a:lnTo>
                <a:lnTo>
                  <a:pt x="453979" y="231632"/>
                </a:lnTo>
                <a:lnTo>
                  <a:pt x="490476" y="205082"/>
                </a:lnTo>
                <a:lnTo>
                  <a:pt x="528036" y="179955"/>
                </a:lnTo>
                <a:lnTo>
                  <a:pt x="566619" y="156291"/>
                </a:lnTo>
                <a:lnTo>
                  <a:pt x="606185" y="134131"/>
                </a:lnTo>
                <a:lnTo>
                  <a:pt x="646695" y="113513"/>
                </a:lnTo>
                <a:lnTo>
                  <a:pt x="688108" y="94479"/>
                </a:lnTo>
                <a:lnTo>
                  <a:pt x="730385" y="77067"/>
                </a:lnTo>
                <a:lnTo>
                  <a:pt x="773485" y="61319"/>
                </a:lnTo>
                <a:lnTo>
                  <a:pt x="817368" y="47274"/>
                </a:lnTo>
                <a:lnTo>
                  <a:pt x="861995" y="34972"/>
                </a:lnTo>
                <a:lnTo>
                  <a:pt x="907326" y="24452"/>
                </a:lnTo>
                <a:lnTo>
                  <a:pt x="953320" y="15756"/>
                </a:lnTo>
                <a:lnTo>
                  <a:pt x="999937" y="8922"/>
                </a:lnTo>
                <a:lnTo>
                  <a:pt x="1047138" y="3992"/>
                </a:lnTo>
                <a:lnTo>
                  <a:pt x="1094883" y="1004"/>
                </a:lnTo>
                <a:lnTo>
                  <a:pt x="1143131" y="0"/>
                </a:lnTo>
              </a:path>
            </a:pathLst>
          </a:custGeom>
          <a:noFill/>
          <a:ln w="38100">
            <a:solidFill>
              <a:srgbClr val="C5D25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17" name="object 23"/>
          <p:cNvSpPr txBox="1">
            <a:spLocks noChangeArrowheads="1"/>
          </p:cNvSpPr>
          <p:nvPr/>
        </p:nvSpPr>
        <p:spPr bwMode="auto">
          <a:xfrm>
            <a:off x="10782701" y="3423297"/>
            <a:ext cx="711200" cy="782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0397" rIns="0" bIns="0">
            <a:spAutoFit/>
          </a:bodyPr>
          <a:lstStyle>
            <a:lvl1pPr marL="6350" defTabSz="415925">
              <a:tabLst>
                <a:tab pos="1990725" algn="l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tabLst>
                <a:tab pos="1990725" algn="l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tabLst>
                <a:tab pos="1990725" algn="l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tabLst>
                <a:tab pos="1990725" algn="l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tabLst>
                <a:tab pos="1990725" algn="l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tabLst>
                <a:tab pos="1990725" algn="l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tabLst>
                <a:tab pos="1990725" algn="l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tabLst>
                <a:tab pos="1990725" algn="l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tabLst>
                <a:tab pos="1990725" algn="l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84"/>
              </a:spcBef>
            </a:pPr>
            <a:r>
              <a:rPr lang="uk-UA" altLang="ru-RU" sz="1400" dirty="0">
                <a:latin typeface="Calibri" panose="020F0502020204030204" pitchFamily="34" charset="0"/>
                <a:ea typeface="DejaVu Sans"/>
                <a:cs typeface="DejaVu Sans"/>
              </a:rPr>
              <a:t>ринкова доля</a:t>
            </a:r>
          </a:p>
          <a:p>
            <a:pPr algn="ctr">
              <a:spcBef>
                <a:spcPts val="84"/>
              </a:spcBef>
            </a:pPr>
            <a:r>
              <a:rPr lang="uk-UA" altLang="ru-RU" sz="2133" dirty="0">
                <a:latin typeface="Calibri" panose="020F0502020204030204" pitchFamily="34" charset="0"/>
                <a:ea typeface="DejaVu Sans"/>
                <a:cs typeface="DejaVu Sans"/>
              </a:rPr>
              <a:t>18%</a:t>
            </a:r>
            <a:endParaRPr lang="ru-RU" altLang="ru-RU" sz="2133" dirty="0">
              <a:latin typeface="Calibri" panose="020F0502020204030204" pitchFamily="34" charset="0"/>
              <a:ea typeface="DejaVu Sans"/>
              <a:cs typeface="DejaVu Sans"/>
            </a:endParaRPr>
          </a:p>
        </p:txBody>
      </p:sp>
      <p:pic>
        <p:nvPicPr>
          <p:cNvPr id="118" name="Рисунок 1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2447" y="1599484"/>
            <a:ext cx="3614187" cy="2274095"/>
          </a:xfrm>
          <a:prstGeom prst="rect">
            <a:avLst/>
          </a:prstGeom>
        </p:spPr>
      </p:pic>
      <p:sp>
        <p:nvSpPr>
          <p:cNvPr id="119" name="object 6"/>
          <p:cNvSpPr>
            <a:spLocks/>
          </p:cNvSpPr>
          <p:nvPr/>
        </p:nvSpPr>
        <p:spPr bwMode="auto">
          <a:xfrm>
            <a:off x="1185104" y="1210123"/>
            <a:ext cx="1136651" cy="1134533"/>
          </a:xfrm>
          <a:custGeom>
            <a:avLst/>
            <a:gdLst>
              <a:gd name="T0" fmla="*/ 840747 w 1873250"/>
              <a:gd name="T1" fmla="*/ 4835 h 1873250"/>
              <a:gd name="T2" fmla="*/ 702452 w 1873250"/>
              <a:gd name="T3" fmla="*/ 29484 h 1873250"/>
              <a:gd name="T4" fmla="*/ 571970 w 1873250"/>
              <a:gd name="T5" fmla="*/ 73596 h 1873250"/>
              <a:gd name="T6" fmla="*/ 450889 w 1873250"/>
              <a:gd name="T7" fmla="*/ 135583 h 1873250"/>
              <a:gd name="T8" fmla="*/ 340798 w 1873250"/>
              <a:gd name="T9" fmla="*/ 213855 h 1873250"/>
              <a:gd name="T10" fmla="*/ 243285 w 1873250"/>
              <a:gd name="T11" fmla="*/ 306824 h 1873250"/>
              <a:gd name="T12" fmla="*/ 159938 w 1873250"/>
              <a:gd name="T13" fmla="*/ 412901 h 1873250"/>
              <a:gd name="T14" fmla="*/ 92348 w 1873250"/>
              <a:gd name="T15" fmla="*/ 530497 h 1873250"/>
              <a:gd name="T16" fmla="*/ 42103 w 1873250"/>
              <a:gd name="T17" fmla="*/ 658023 h 1873250"/>
              <a:gd name="T18" fmla="*/ 10790 w 1873250"/>
              <a:gd name="T19" fmla="*/ 793891 h 1873250"/>
              <a:gd name="T20" fmla="*/ 0 w 1873250"/>
              <a:gd name="T21" fmla="*/ 936511 h 1873250"/>
              <a:gd name="T22" fmla="*/ 10790 w 1873250"/>
              <a:gd name="T23" fmla="*/ 1079131 h 1873250"/>
              <a:gd name="T24" fmla="*/ 42103 w 1873250"/>
              <a:gd name="T25" fmla="*/ 1214998 h 1873250"/>
              <a:gd name="T26" fmla="*/ 92348 w 1873250"/>
              <a:gd name="T27" fmla="*/ 1342523 h 1873250"/>
              <a:gd name="T28" fmla="*/ 159938 w 1873250"/>
              <a:gd name="T29" fmla="*/ 1460118 h 1873250"/>
              <a:gd name="T30" fmla="*/ 243285 w 1873250"/>
              <a:gd name="T31" fmla="*/ 1566193 h 1873250"/>
              <a:gd name="T32" fmla="*/ 340798 w 1873250"/>
              <a:gd name="T33" fmla="*/ 1659160 h 1873250"/>
              <a:gd name="T34" fmla="*/ 450889 w 1873250"/>
              <a:gd name="T35" fmla="*/ 1737431 h 1873250"/>
              <a:gd name="T36" fmla="*/ 571970 w 1873250"/>
              <a:gd name="T37" fmla="*/ 1799416 h 1873250"/>
              <a:gd name="T38" fmla="*/ 702452 w 1873250"/>
              <a:gd name="T39" fmla="*/ 1843527 h 1873250"/>
              <a:gd name="T40" fmla="*/ 840747 w 1873250"/>
              <a:gd name="T41" fmla="*/ 1868175 h 1873250"/>
              <a:gd name="T42" fmla="*/ 984691 w 1873250"/>
              <a:gd name="T43" fmla="*/ 1871792 h 1873250"/>
              <a:gd name="T44" fmla="*/ 1125237 w 1873250"/>
              <a:gd name="T45" fmla="*/ 1853984 h 1873250"/>
              <a:gd name="T46" fmla="*/ 1258501 w 1873250"/>
              <a:gd name="T47" fmla="*/ 1816184 h 1873250"/>
              <a:gd name="T48" fmla="*/ 1382893 w 1873250"/>
              <a:gd name="T49" fmla="*/ 1759980 h 1873250"/>
              <a:gd name="T50" fmla="*/ 1496826 w 1873250"/>
              <a:gd name="T51" fmla="*/ 1686962 h 1873250"/>
              <a:gd name="T52" fmla="*/ 1598710 w 1873250"/>
              <a:gd name="T53" fmla="*/ 1598717 h 1873250"/>
              <a:gd name="T54" fmla="*/ 1686957 w 1873250"/>
              <a:gd name="T55" fmla="*/ 1496834 h 1873250"/>
              <a:gd name="T56" fmla="*/ 1759977 w 1873250"/>
              <a:gd name="T57" fmla="*/ 1382903 h 1873250"/>
              <a:gd name="T58" fmla="*/ 1816183 w 1873250"/>
              <a:gd name="T59" fmla="*/ 1258512 h 1873250"/>
              <a:gd name="T60" fmla="*/ 1853984 w 1873250"/>
              <a:gd name="T61" fmla="*/ 1125249 h 1873250"/>
              <a:gd name="T62" fmla="*/ 1871792 w 1873250"/>
              <a:gd name="T63" fmla="*/ 984704 h 1873250"/>
              <a:gd name="T64" fmla="*/ 1868175 w 1873250"/>
              <a:gd name="T65" fmla="*/ 840759 h 1873250"/>
              <a:gd name="T66" fmla="*/ 1843526 w 1873250"/>
              <a:gd name="T67" fmla="*/ 702464 h 1873250"/>
              <a:gd name="T68" fmla="*/ 1799414 w 1873250"/>
              <a:gd name="T69" fmla="*/ 571981 h 1873250"/>
              <a:gd name="T70" fmla="*/ 1737427 w 1873250"/>
              <a:gd name="T71" fmla="*/ 450898 h 1873250"/>
              <a:gd name="T72" fmla="*/ 1659155 w 1873250"/>
              <a:gd name="T73" fmla="*/ 340805 h 1873250"/>
              <a:gd name="T74" fmla="*/ 1566186 w 1873250"/>
              <a:gd name="T75" fmla="*/ 243290 h 1873250"/>
              <a:gd name="T76" fmla="*/ 1460109 w 1873250"/>
              <a:gd name="T77" fmla="*/ 159942 h 1873250"/>
              <a:gd name="T78" fmla="*/ 1342513 w 1873250"/>
              <a:gd name="T79" fmla="*/ 92351 h 1873250"/>
              <a:gd name="T80" fmla="*/ 1214987 w 1873250"/>
              <a:gd name="T81" fmla="*/ 42104 h 1873250"/>
              <a:gd name="T82" fmla="*/ 1079119 w 1873250"/>
              <a:gd name="T83" fmla="*/ 10790 h 1873250"/>
              <a:gd name="T84" fmla="*/ 936499 w 1873250"/>
              <a:gd name="T85" fmla="*/ 0 h 1873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873250" h="1873250">
                <a:moveTo>
                  <a:pt x="936499" y="0"/>
                </a:moveTo>
                <a:lnTo>
                  <a:pt x="888306" y="1218"/>
                </a:lnTo>
                <a:lnTo>
                  <a:pt x="840747" y="4835"/>
                </a:lnTo>
                <a:lnTo>
                  <a:pt x="793879" y="10790"/>
                </a:lnTo>
                <a:lnTo>
                  <a:pt x="747761" y="19026"/>
                </a:lnTo>
                <a:lnTo>
                  <a:pt x="702452" y="29484"/>
                </a:lnTo>
                <a:lnTo>
                  <a:pt x="658012" y="42104"/>
                </a:lnTo>
                <a:lnTo>
                  <a:pt x="614498" y="56827"/>
                </a:lnTo>
                <a:lnTo>
                  <a:pt x="571970" y="73596"/>
                </a:lnTo>
                <a:lnTo>
                  <a:pt x="530487" y="92351"/>
                </a:lnTo>
                <a:lnTo>
                  <a:pt x="490107" y="113033"/>
                </a:lnTo>
                <a:lnTo>
                  <a:pt x="450889" y="135583"/>
                </a:lnTo>
                <a:lnTo>
                  <a:pt x="412892" y="159942"/>
                </a:lnTo>
                <a:lnTo>
                  <a:pt x="376176" y="186053"/>
                </a:lnTo>
                <a:lnTo>
                  <a:pt x="340798" y="213855"/>
                </a:lnTo>
                <a:lnTo>
                  <a:pt x="306817" y="243290"/>
                </a:lnTo>
                <a:lnTo>
                  <a:pt x="274293" y="274300"/>
                </a:lnTo>
                <a:lnTo>
                  <a:pt x="243285" y="306824"/>
                </a:lnTo>
                <a:lnTo>
                  <a:pt x="213850" y="340805"/>
                </a:lnTo>
                <a:lnTo>
                  <a:pt x="186048" y="376184"/>
                </a:lnTo>
                <a:lnTo>
                  <a:pt x="159938" y="412901"/>
                </a:lnTo>
                <a:lnTo>
                  <a:pt x="135579" y="450898"/>
                </a:lnTo>
                <a:lnTo>
                  <a:pt x="113030" y="490117"/>
                </a:lnTo>
                <a:lnTo>
                  <a:pt x="92348" y="530497"/>
                </a:lnTo>
                <a:lnTo>
                  <a:pt x="73594" y="571981"/>
                </a:lnTo>
                <a:lnTo>
                  <a:pt x="56826" y="614509"/>
                </a:lnTo>
                <a:lnTo>
                  <a:pt x="42103" y="658023"/>
                </a:lnTo>
                <a:lnTo>
                  <a:pt x="29483" y="702464"/>
                </a:lnTo>
                <a:lnTo>
                  <a:pt x="19026" y="747773"/>
                </a:lnTo>
                <a:lnTo>
                  <a:pt x="10790" y="793891"/>
                </a:lnTo>
                <a:lnTo>
                  <a:pt x="4835" y="840759"/>
                </a:lnTo>
                <a:lnTo>
                  <a:pt x="1218" y="888319"/>
                </a:lnTo>
                <a:lnTo>
                  <a:pt x="0" y="936511"/>
                </a:lnTo>
                <a:lnTo>
                  <a:pt x="1218" y="984704"/>
                </a:lnTo>
                <a:lnTo>
                  <a:pt x="4835" y="1032263"/>
                </a:lnTo>
                <a:lnTo>
                  <a:pt x="10790" y="1079131"/>
                </a:lnTo>
                <a:lnTo>
                  <a:pt x="19026" y="1125249"/>
                </a:lnTo>
                <a:lnTo>
                  <a:pt x="29483" y="1170557"/>
                </a:lnTo>
                <a:lnTo>
                  <a:pt x="42103" y="1214998"/>
                </a:lnTo>
                <a:lnTo>
                  <a:pt x="56826" y="1258512"/>
                </a:lnTo>
                <a:lnTo>
                  <a:pt x="73594" y="1301040"/>
                </a:lnTo>
                <a:lnTo>
                  <a:pt x="92348" y="1342523"/>
                </a:lnTo>
                <a:lnTo>
                  <a:pt x="113030" y="1382903"/>
                </a:lnTo>
                <a:lnTo>
                  <a:pt x="135579" y="1422121"/>
                </a:lnTo>
                <a:lnTo>
                  <a:pt x="159938" y="1460118"/>
                </a:lnTo>
                <a:lnTo>
                  <a:pt x="186048" y="1496834"/>
                </a:lnTo>
                <a:lnTo>
                  <a:pt x="213850" y="1532212"/>
                </a:lnTo>
                <a:lnTo>
                  <a:pt x="243285" y="1566193"/>
                </a:lnTo>
                <a:lnTo>
                  <a:pt x="274293" y="1598717"/>
                </a:lnTo>
                <a:lnTo>
                  <a:pt x="306817" y="1629725"/>
                </a:lnTo>
                <a:lnTo>
                  <a:pt x="340798" y="1659160"/>
                </a:lnTo>
                <a:lnTo>
                  <a:pt x="376176" y="1686962"/>
                </a:lnTo>
                <a:lnTo>
                  <a:pt x="412892" y="1713072"/>
                </a:lnTo>
                <a:lnTo>
                  <a:pt x="450889" y="1737431"/>
                </a:lnTo>
                <a:lnTo>
                  <a:pt x="490107" y="1759980"/>
                </a:lnTo>
                <a:lnTo>
                  <a:pt x="530487" y="1780662"/>
                </a:lnTo>
                <a:lnTo>
                  <a:pt x="571970" y="1799416"/>
                </a:lnTo>
                <a:lnTo>
                  <a:pt x="614498" y="1816184"/>
                </a:lnTo>
                <a:lnTo>
                  <a:pt x="658012" y="1830907"/>
                </a:lnTo>
                <a:lnTo>
                  <a:pt x="702452" y="1843527"/>
                </a:lnTo>
                <a:lnTo>
                  <a:pt x="747761" y="1853984"/>
                </a:lnTo>
                <a:lnTo>
                  <a:pt x="793879" y="1862220"/>
                </a:lnTo>
                <a:lnTo>
                  <a:pt x="840747" y="1868175"/>
                </a:lnTo>
                <a:lnTo>
                  <a:pt x="888306" y="1871792"/>
                </a:lnTo>
                <a:lnTo>
                  <a:pt x="936499" y="1873010"/>
                </a:lnTo>
                <a:lnTo>
                  <a:pt x="984691" y="1871792"/>
                </a:lnTo>
                <a:lnTo>
                  <a:pt x="1032251" y="1868175"/>
                </a:lnTo>
                <a:lnTo>
                  <a:pt x="1079119" y="1862220"/>
                </a:lnTo>
                <a:lnTo>
                  <a:pt x="1125237" y="1853984"/>
                </a:lnTo>
                <a:lnTo>
                  <a:pt x="1170546" y="1843527"/>
                </a:lnTo>
                <a:lnTo>
                  <a:pt x="1214987" y="1830907"/>
                </a:lnTo>
                <a:lnTo>
                  <a:pt x="1258501" y="1816184"/>
                </a:lnTo>
                <a:lnTo>
                  <a:pt x="1301029" y="1799416"/>
                </a:lnTo>
                <a:lnTo>
                  <a:pt x="1342513" y="1780662"/>
                </a:lnTo>
                <a:lnTo>
                  <a:pt x="1382893" y="1759980"/>
                </a:lnTo>
                <a:lnTo>
                  <a:pt x="1422112" y="1737431"/>
                </a:lnTo>
                <a:lnTo>
                  <a:pt x="1460109" y="1713072"/>
                </a:lnTo>
                <a:lnTo>
                  <a:pt x="1496826" y="1686962"/>
                </a:lnTo>
                <a:lnTo>
                  <a:pt x="1532205" y="1659160"/>
                </a:lnTo>
                <a:lnTo>
                  <a:pt x="1566186" y="1629725"/>
                </a:lnTo>
                <a:lnTo>
                  <a:pt x="1598710" y="1598717"/>
                </a:lnTo>
                <a:lnTo>
                  <a:pt x="1629720" y="1566193"/>
                </a:lnTo>
                <a:lnTo>
                  <a:pt x="1659155" y="1532212"/>
                </a:lnTo>
                <a:lnTo>
                  <a:pt x="1686957" y="1496834"/>
                </a:lnTo>
                <a:lnTo>
                  <a:pt x="1713068" y="1460118"/>
                </a:lnTo>
                <a:lnTo>
                  <a:pt x="1737427" y="1422121"/>
                </a:lnTo>
                <a:lnTo>
                  <a:pt x="1759977" y="1382903"/>
                </a:lnTo>
                <a:lnTo>
                  <a:pt x="1780659" y="1342523"/>
                </a:lnTo>
                <a:lnTo>
                  <a:pt x="1799414" y="1301040"/>
                </a:lnTo>
                <a:lnTo>
                  <a:pt x="1816183" y="1258512"/>
                </a:lnTo>
                <a:lnTo>
                  <a:pt x="1830906" y="1214998"/>
                </a:lnTo>
                <a:lnTo>
                  <a:pt x="1843526" y="1170557"/>
                </a:lnTo>
                <a:lnTo>
                  <a:pt x="1853984" y="1125249"/>
                </a:lnTo>
                <a:lnTo>
                  <a:pt x="1862220" y="1079131"/>
                </a:lnTo>
                <a:lnTo>
                  <a:pt x="1868175" y="1032263"/>
                </a:lnTo>
                <a:lnTo>
                  <a:pt x="1871792" y="984704"/>
                </a:lnTo>
                <a:lnTo>
                  <a:pt x="1873010" y="936511"/>
                </a:lnTo>
                <a:lnTo>
                  <a:pt x="1871792" y="888319"/>
                </a:lnTo>
                <a:lnTo>
                  <a:pt x="1868175" y="840759"/>
                </a:lnTo>
                <a:lnTo>
                  <a:pt x="1862220" y="793891"/>
                </a:lnTo>
                <a:lnTo>
                  <a:pt x="1853984" y="747773"/>
                </a:lnTo>
                <a:lnTo>
                  <a:pt x="1843526" y="702464"/>
                </a:lnTo>
                <a:lnTo>
                  <a:pt x="1830906" y="658023"/>
                </a:lnTo>
                <a:lnTo>
                  <a:pt x="1816183" y="614509"/>
                </a:lnTo>
                <a:lnTo>
                  <a:pt x="1799414" y="571981"/>
                </a:lnTo>
                <a:lnTo>
                  <a:pt x="1780659" y="530497"/>
                </a:lnTo>
                <a:lnTo>
                  <a:pt x="1759977" y="490117"/>
                </a:lnTo>
                <a:lnTo>
                  <a:pt x="1737427" y="450898"/>
                </a:lnTo>
                <a:lnTo>
                  <a:pt x="1713068" y="412901"/>
                </a:lnTo>
                <a:lnTo>
                  <a:pt x="1686957" y="376184"/>
                </a:lnTo>
                <a:lnTo>
                  <a:pt x="1659155" y="340805"/>
                </a:lnTo>
                <a:lnTo>
                  <a:pt x="1629720" y="306824"/>
                </a:lnTo>
                <a:lnTo>
                  <a:pt x="1598710" y="274300"/>
                </a:lnTo>
                <a:lnTo>
                  <a:pt x="1566186" y="243290"/>
                </a:lnTo>
                <a:lnTo>
                  <a:pt x="1532205" y="213855"/>
                </a:lnTo>
                <a:lnTo>
                  <a:pt x="1496826" y="186053"/>
                </a:lnTo>
                <a:lnTo>
                  <a:pt x="1460109" y="159942"/>
                </a:lnTo>
                <a:lnTo>
                  <a:pt x="1422112" y="135583"/>
                </a:lnTo>
                <a:lnTo>
                  <a:pt x="1382893" y="113033"/>
                </a:lnTo>
                <a:lnTo>
                  <a:pt x="1342513" y="92351"/>
                </a:lnTo>
                <a:lnTo>
                  <a:pt x="1301029" y="73596"/>
                </a:lnTo>
                <a:lnTo>
                  <a:pt x="1258501" y="56827"/>
                </a:lnTo>
                <a:lnTo>
                  <a:pt x="1214987" y="42104"/>
                </a:lnTo>
                <a:lnTo>
                  <a:pt x="1170546" y="29484"/>
                </a:lnTo>
                <a:lnTo>
                  <a:pt x="1125237" y="19026"/>
                </a:lnTo>
                <a:lnTo>
                  <a:pt x="1079119" y="10790"/>
                </a:lnTo>
                <a:lnTo>
                  <a:pt x="1032251" y="4835"/>
                </a:lnTo>
                <a:lnTo>
                  <a:pt x="984691" y="1218"/>
                </a:lnTo>
                <a:lnTo>
                  <a:pt x="936499" y="0"/>
                </a:lnTo>
                <a:close/>
              </a:path>
            </a:pathLst>
          </a:custGeom>
          <a:solidFill>
            <a:srgbClr val="53B9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20" name="object 8"/>
          <p:cNvSpPr>
            <a:spLocks/>
          </p:cNvSpPr>
          <p:nvPr/>
        </p:nvSpPr>
        <p:spPr bwMode="auto">
          <a:xfrm>
            <a:off x="1062625" y="1120595"/>
            <a:ext cx="694267" cy="1386417"/>
          </a:xfrm>
          <a:custGeom>
            <a:avLst/>
            <a:gdLst>
              <a:gd name="T0" fmla="*/ 1094883 w 1143635"/>
              <a:gd name="T1" fmla="*/ 2285245 h 2286635"/>
              <a:gd name="T2" fmla="*/ 999937 w 1143635"/>
              <a:gd name="T3" fmla="*/ 2277327 h 2286635"/>
              <a:gd name="T4" fmla="*/ 907326 w 1143635"/>
              <a:gd name="T5" fmla="*/ 2261796 h 2286635"/>
              <a:gd name="T6" fmla="*/ 817368 w 1143635"/>
              <a:gd name="T7" fmla="*/ 2238974 h 2286635"/>
              <a:gd name="T8" fmla="*/ 730385 w 1143635"/>
              <a:gd name="T9" fmla="*/ 2209179 h 2286635"/>
              <a:gd name="T10" fmla="*/ 646695 w 1143635"/>
              <a:gd name="T11" fmla="*/ 2172732 h 2286635"/>
              <a:gd name="T12" fmla="*/ 566619 w 1143635"/>
              <a:gd name="T13" fmla="*/ 2129953 h 2286635"/>
              <a:gd name="T14" fmla="*/ 490476 w 1143635"/>
              <a:gd name="T15" fmla="*/ 2081161 h 2286635"/>
              <a:gd name="T16" fmla="*/ 418586 w 1143635"/>
              <a:gd name="T17" fmla="*/ 2026676 h 2286635"/>
              <a:gd name="T18" fmla="*/ 351270 w 1143635"/>
              <a:gd name="T19" fmla="*/ 1966818 h 2286635"/>
              <a:gd name="T20" fmla="*/ 288847 w 1143635"/>
              <a:gd name="T21" fmla="*/ 1901908 h 2286635"/>
              <a:gd name="T22" fmla="*/ 231636 w 1143635"/>
              <a:gd name="T23" fmla="*/ 1832265 h 2286635"/>
              <a:gd name="T24" fmla="*/ 179959 w 1143635"/>
              <a:gd name="T25" fmla="*/ 1758209 h 2286635"/>
              <a:gd name="T26" fmla="*/ 134133 w 1143635"/>
              <a:gd name="T27" fmla="*/ 1680059 h 2286635"/>
              <a:gd name="T28" fmla="*/ 94481 w 1143635"/>
              <a:gd name="T29" fmla="*/ 1598136 h 2286635"/>
              <a:gd name="T30" fmla="*/ 61321 w 1143635"/>
              <a:gd name="T31" fmla="*/ 1512760 h 2286635"/>
              <a:gd name="T32" fmla="*/ 34972 w 1143635"/>
              <a:gd name="T33" fmla="*/ 1424250 h 2286635"/>
              <a:gd name="T34" fmla="*/ 15756 w 1143635"/>
              <a:gd name="T35" fmla="*/ 1332927 h 2286635"/>
              <a:gd name="T36" fmla="*/ 3992 w 1143635"/>
              <a:gd name="T37" fmla="*/ 1239110 h 2286635"/>
              <a:gd name="T38" fmla="*/ 0 w 1143635"/>
              <a:gd name="T39" fmla="*/ 1143119 h 2286635"/>
              <a:gd name="T40" fmla="*/ 3992 w 1143635"/>
              <a:gd name="T41" fmla="*/ 1047126 h 2286635"/>
              <a:gd name="T42" fmla="*/ 15756 w 1143635"/>
              <a:gd name="T43" fmla="*/ 953308 h 2286635"/>
              <a:gd name="T44" fmla="*/ 34972 w 1143635"/>
              <a:gd name="T45" fmla="*/ 861984 h 2286635"/>
              <a:gd name="T46" fmla="*/ 61321 w 1143635"/>
              <a:gd name="T47" fmla="*/ 773474 h 2286635"/>
              <a:gd name="T48" fmla="*/ 94481 w 1143635"/>
              <a:gd name="T49" fmla="*/ 688098 h 2286635"/>
              <a:gd name="T50" fmla="*/ 134133 w 1143635"/>
              <a:gd name="T51" fmla="*/ 606175 h 2286635"/>
              <a:gd name="T52" fmla="*/ 179959 w 1143635"/>
              <a:gd name="T53" fmla="*/ 528027 h 2286635"/>
              <a:gd name="T54" fmla="*/ 231636 w 1143635"/>
              <a:gd name="T55" fmla="*/ 453971 h 2286635"/>
              <a:gd name="T56" fmla="*/ 288847 w 1143635"/>
              <a:gd name="T57" fmla="*/ 384330 h 2286635"/>
              <a:gd name="T58" fmla="*/ 351270 w 1143635"/>
              <a:gd name="T59" fmla="*/ 319421 h 2286635"/>
              <a:gd name="T60" fmla="*/ 418586 w 1143635"/>
              <a:gd name="T61" fmla="*/ 259565 h 2286635"/>
              <a:gd name="T62" fmla="*/ 490476 w 1143635"/>
              <a:gd name="T63" fmla="*/ 205082 h 2286635"/>
              <a:gd name="T64" fmla="*/ 566619 w 1143635"/>
              <a:gd name="T65" fmla="*/ 156291 h 2286635"/>
              <a:gd name="T66" fmla="*/ 646695 w 1143635"/>
              <a:gd name="T67" fmla="*/ 113513 h 2286635"/>
              <a:gd name="T68" fmla="*/ 730385 w 1143635"/>
              <a:gd name="T69" fmla="*/ 77067 h 2286635"/>
              <a:gd name="T70" fmla="*/ 817368 w 1143635"/>
              <a:gd name="T71" fmla="*/ 47274 h 2286635"/>
              <a:gd name="T72" fmla="*/ 907326 w 1143635"/>
              <a:gd name="T73" fmla="*/ 24452 h 2286635"/>
              <a:gd name="T74" fmla="*/ 999937 w 1143635"/>
              <a:gd name="T75" fmla="*/ 8922 h 2286635"/>
              <a:gd name="T76" fmla="*/ 1094883 w 1143635"/>
              <a:gd name="T77" fmla="*/ 1004 h 2286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143635" h="2286635">
                <a:moveTo>
                  <a:pt x="1143131" y="2286250"/>
                </a:moveTo>
                <a:lnTo>
                  <a:pt x="1094883" y="2285245"/>
                </a:lnTo>
                <a:lnTo>
                  <a:pt x="1047138" y="2282258"/>
                </a:lnTo>
                <a:lnTo>
                  <a:pt x="999937" y="2277327"/>
                </a:lnTo>
                <a:lnTo>
                  <a:pt x="953320" y="2270493"/>
                </a:lnTo>
                <a:lnTo>
                  <a:pt x="907326" y="2261796"/>
                </a:lnTo>
                <a:lnTo>
                  <a:pt x="861995" y="2251277"/>
                </a:lnTo>
                <a:lnTo>
                  <a:pt x="817368" y="2238974"/>
                </a:lnTo>
                <a:lnTo>
                  <a:pt x="773485" y="2224928"/>
                </a:lnTo>
                <a:lnTo>
                  <a:pt x="730385" y="2209179"/>
                </a:lnTo>
                <a:lnTo>
                  <a:pt x="688108" y="2191767"/>
                </a:lnTo>
                <a:lnTo>
                  <a:pt x="646695" y="2172732"/>
                </a:lnTo>
                <a:lnTo>
                  <a:pt x="606185" y="2152114"/>
                </a:lnTo>
                <a:lnTo>
                  <a:pt x="566619" y="2129953"/>
                </a:lnTo>
                <a:lnTo>
                  <a:pt x="528036" y="2106288"/>
                </a:lnTo>
                <a:lnTo>
                  <a:pt x="490476" y="2081161"/>
                </a:lnTo>
                <a:lnTo>
                  <a:pt x="453979" y="2054610"/>
                </a:lnTo>
                <a:lnTo>
                  <a:pt x="418586" y="2026676"/>
                </a:lnTo>
                <a:lnTo>
                  <a:pt x="384337" y="1997399"/>
                </a:lnTo>
                <a:lnTo>
                  <a:pt x="351270" y="1966818"/>
                </a:lnTo>
                <a:lnTo>
                  <a:pt x="319427" y="1934975"/>
                </a:lnTo>
                <a:lnTo>
                  <a:pt x="288847" y="1901908"/>
                </a:lnTo>
                <a:lnTo>
                  <a:pt x="259570" y="1867658"/>
                </a:lnTo>
                <a:lnTo>
                  <a:pt x="231636" y="1832265"/>
                </a:lnTo>
                <a:lnTo>
                  <a:pt x="205086" y="1795768"/>
                </a:lnTo>
                <a:lnTo>
                  <a:pt x="179959" y="1758209"/>
                </a:lnTo>
                <a:lnTo>
                  <a:pt x="156294" y="1719626"/>
                </a:lnTo>
                <a:lnTo>
                  <a:pt x="134133" y="1680059"/>
                </a:lnTo>
                <a:lnTo>
                  <a:pt x="113516" y="1639549"/>
                </a:lnTo>
                <a:lnTo>
                  <a:pt x="94481" y="1598136"/>
                </a:lnTo>
                <a:lnTo>
                  <a:pt x="77069" y="1555860"/>
                </a:lnTo>
                <a:lnTo>
                  <a:pt x="61321" y="1512760"/>
                </a:lnTo>
                <a:lnTo>
                  <a:pt x="47275" y="1468877"/>
                </a:lnTo>
                <a:lnTo>
                  <a:pt x="34972" y="1424250"/>
                </a:lnTo>
                <a:lnTo>
                  <a:pt x="24453" y="1378920"/>
                </a:lnTo>
                <a:lnTo>
                  <a:pt x="15756" y="1332927"/>
                </a:lnTo>
                <a:lnTo>
                  <a:pt x="8923" y="1286310"/>
                </a:lnTo>
                <a:lnTo>
                  <a:pt x="3992" y="1239110"/>
                </a:lnTo>
                <a:lnTo>
                  <a:pt x="1004" y="1191366"/>
                </a:lnTo>
                <a:lnTo>
                  <a:pt x="0" y="1143119"/>
                </a:lnTo>
                <a:lnTo>
                  <a:pt x="1004" y="1094870"/>
                </a:lnTo>
                <a:lnTo>
                  <a:pt x="3992" y="1047126"/>
                </a:lnTo>
                <a:lnTo>
                  <a:pt x="8923" y="999925"/>
                </a:lnTo>
                <a:lnTo>
                  <a:pt x="15756" y="953308"/>
                </a:lnTo>
                <a:lnTo>
                  <a:pt x="24453" y="907314"/>
                </a:lnTo>
                <a:lnTo>
                  <a:pt x="34972" y="861984"/>
                </a:lnTo>
                <a:lnTo>
                  <a:pt x="47275" y="817357"/>
                </a:lnTo>
                <a:lnTo>
                  <a:pt x="61321" y="773474"/>
                </a:lnTo>
                <a:lnTo>
                  <a:pt x="77069" y="730374"/>
                </a:lnTo>
                <a:lnTo>
                  <a:pt x="94481" y="688098"/>
                </a:lnTo>
                <a:lnTo>
                  <a:pt x="113516" y="646685"/>
                </a:lnTo>
                <a:lnTo>
                  <a:pt x="134133" y="606175"/>
                </a:lnTo>
                <a:lnTo>
                  <a:pt x="156294" y="566609"/>
                </a:lnTo>
                <a:lnTo>
                  <a:pt x="179959" y="528027"/>
                </a:lnTo>
                <a:lnTo>
                  <a:pt x="205086" y="490467"/>
                </a:lnTo>
                <a:lnTo>
                  <a:pt x="231636" y="453971"/>
                </a:lnTo>
                <a:lnTo>
                  <a:pt x="259570" y="418579"/>
                </a:lnTo>
                <a:lnTo>
                  <a:pt x="288847" y="384330"/>
                </a:lnTo>
                <a:lnTo>
                  <a:pt x="319427" y="351263"/>
                </a:lnTo>
                <a:lnTo>
                  <a:pt x="351270" y="319421"/>
                </a:lnTo>
                <a:lnTo>
                  <a:pt x="384337" y="288841"/>
                </a:lnTo>
                <a:lnTo>
                  <a:pt x="418586" y="259565"/>
                </a:lnTo>
                <a:lnTo>
                  <a:pt x="453979" y="231632"/>
                </a:lnTo>
                <a:lnTo>
                  <a:pt x="490476" y="205082"/>
                </a:lnTo>
                <a:lnTo>
                  <a:pt x="528036" y="179955"/>
                </a:lnTo>
                <a:lnTo>
                  <a:pt x="566619" y="156291"/>
                </a:lnTo>
                <a:lnTo>
                  <a:pt x="606185" y="134131"/>
                </a:lnTo>
                <a:lnTo>
                  <a:pt x="646695" y="113513"/>
                </a:lnTo>
                <a:lnTo>
                  <a:pt x="688108" y="94479"/>
                </a:lnTo>
                <a:lnTo>
                  <a:pt x="730385" y="77067"/>
                </a:lnTo>
                <a:lnTo>
                  <a:pt x="773485" y="61319"/>
                </a:lnTo>
                <a:lnTo>
                  <a:pt x="817368" y="47274"/>
                </a:lnTo>
                <a:lnTo>
                  <a:pt x="861995" y="34972"/>
                </a:lnTo>
                <a:lnTo>
                  <a:pt x="907326" y="24452"/>
                </a:lnTo>
                <a:lnTo>
                  <a:pt x="953320" y="15756"/>
                </a:lnTo>
                <a:lnTo>
                  <a:pt x="999937" y="8922"/>
                </a:lnTo>
                <a:lnTo>
                  <a:pt x="1047138" y="3992"/>
                </a:lnTo>
                <a:lnTo>
                  <a:pt x="1094883" y="1004"/>
                </a:lnTo>
                <a:lnTo>
                  <a:pt x="1143131" y="0"/>
                </a:lnTo>
              </a:path>
            </a:pathLst>
          </a:custGeom>
          <a:noFill/>
          <a:ln w="38100">
            <a:solidFill>
              <a:srgbClr val="53B95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21" name="object 23"/>
          <p:cNvSpPr txBox="1">
            <a:spLocks noChangeArrowheads="1"/>
          </p:cNvSpPr>
          <p:nvPr/>
        </p:nvSpPr>
        <p:spPr bwMode="auto">
          <a:xfrm>
            <a:off x="1398526" y="1391558"/>
            <a:ext cx="711200" cy="782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0397" rIns="0" bIns="0">
            <a:spAutoFit/>
          </a:bodyPr>
          <a:lstStyle>
            <a:lvl1pPr marL="6350" defTabSz="415925">
              <a:tabLst>
                <a:tab pos="1990725" algn="l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tabLst>
                <a:tab pos="1990725" algn="l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tabLst>
                <a:tab pos="1990725" algn="l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tabLst>
                <a:tab pos="1990725" algn="l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tabLst>
                <a:tab pos="1990725" algn="l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tabLst>
                <a:tab pos="1990725" algn="l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tabLst>
                <a:tab pos="1990725" algn="l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tabLst>
                <a:tab pos="1990725" algn="l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tabLst>
                <a:tab pos="1990725" algn="l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84"/>
              </a:spcBef>
            </a:pPr>
            <a:r>
              <a:rPr lang="uk-UA" altLang="ru-RU" sz="1400" dirty="0">
                <a:latin typeface="Calibri" panose="020F0502020204030204" pitchFamily="34" charset="0"/>
                <a:ea typeface="DejaVu Sans"/>
                <a:cs typeface="DejaVu Sans"/>
              </a:rPr>
              <a:t>ринкова доля</a:t>
            </a:r>
          </a:p>
          <a:p>
            <a:pPr algn="ctr">
              <a:spcBef>
                <a:spcPts val="84"/>
              </a:spcBef>
            </a:pPr>
            <a:r>
              <a:rPr lang="uk-UA" altLang="ru-RU" sz="2133" dirty="0">
                <a:latin typeface="Calibri" panose="020F0502020204030204" pitchFamily="34" charset="0"/>
                <a:ea typeface="DejaVu Sans"/>
                <a:cs typeface="DejaVu Sans"/>
              </a:rPr>
              <a:t>21%</a:t>
            </a:r>
            <a:endParaRPr lang="ru-RU" altLang="ru-RU" sz="2133" dirty="0">
              <a:latin typeface="Calibri" panose="020F0502020204030204" pitchFamily="34" charset="0"/>
              <a:ea typeface="DejaVu Sans"/>
              <a:cs typeface="DejaVu San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811655" y="1629849"/>
            <a:ext cx="648070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uk-UA" dirty="0">
                <a:solidFill>
                  <a:srgbClr val="000000"/>
                </a:solidFill>
                <a:latin typeface="+mn-lt"/>
              </a:rPr>
              <a:t>  обмеження вмісту небезпечних хімічних речовин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uk-UA" dirty="0">
                <a:solidFill>
                  <a:srgbClr val="000000"/>
                </a:solidFill>
                <a:latin typeface="+mn-lt"/>
              </a:rPr>
              <a:t>  без вмісту особливо небезпечних речовин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uk-UA" dirty="0">
                <a:solidFill>
                  <a:srgbClr val="000000"/>
                </a:solidFill>
                <a:latin typeface="+mn-lt"/>
              </a:rPr>
              <a:t>  поліпшення мийної здатності та ефективності миття/прання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uk-UA" dirty="0">
                <a:solidFill>
                  <a:srgbClr val="000000"/>
                </a:solidFill>
                <a:latin typeface="+mn-lt"/>
              </a:rPr>
              <a:t>  якості та строку служби лакофарбового покриття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uk-UA" dirty="0">
                <a:solidFill>
                  <a:srgbClr val="000000"/>
                </a:solidFill>
                <a:latin typeface="+mn-lt"/>
              </a:rPr>
              <a:t>  найкращі доступні технології виробництва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uk-UA" dirty="0">
                <a:solidFill>
                  <a:srgbClr val="000000"/>
                </a:solidFill>
                <a:latin typeface="+mn-lt"/>
              </a:rPr>
              <a:t>  зменшення відходів виробництва та споживання</a:t>
            </a:r>
            <a:endParaRPr lang="uk-UA" b="0" i="0" dirty="0"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646078" y="3645241"/>
            <a:ext cx="28118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+mn-lt"/>
              </a:rPr>
              <a:t>СОУ ОЕМ 08.002.016.019:2014</a:t>
            </a:r>
            <a:endParaRPr lang="ru-RU" sz="1600" dirty="0"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70955" y="1218996"/>
            <a:ext cx="28118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+mn-lt"/>
              </a:rPr>
              <a:t>СОУ ОЕМ 08.002.012.065:2016</a:t>
            </a:r>
            <a:endParaRPr lang="ru-RU" sz="1600" dirty="0">
              <a:latin typeface="+mn-lt"/>
            </a:endParaRPr>
          </a:p>
        </p:txBody>
      </p:sp>
      <p:sp>
        <p:nvSpPr>
          <p:cNvPr id="124" name="Овал 123"/>
          <p:cNvSpPr>
            <a:spLocks noChangeArrowheads="1"/>
          </p:cNvSpPr>
          <p:nvPr/>
        </p:nvSpPr>
        <p:spPr bwMode="auto">
          <a:xfrm>
            <a:off x="1713935" y="1047353"/>
            <a:ext cx="136498" cy="114227"/>
          </a:xfrm>
          <a:prstGeom prst="ellipse">
            <a:avLst/>
          </a:prstGeom>
          <a:solidFill>
            <a:srgbClr val="53B958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5449" tIns="27724" rIns="55449" bIns="27724" anchor="ctr"/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ru-RU" altLang="ru-RU" sz="1067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25" name="Прямоугольник 124"/>
          <p:cNvSpPr/>
          <p:nvPr/>
        </p:nvSpPr>
        <p:spPr>
          <a:xfrm>
            <a:off x="5778004" y="1188218"/>
            <a:ext cx="50046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000000"/>
                </a:solidFill>
                <a:latin typeface="+mn-lt"/>
              </a:rPr>
              <a:t>Екологічні критерії згідно з ДСТУ </a:t>
            </a:r>
            <a:r>
              <a:rPr lang="en-US" b="1" dirty="0">
                <a:solidFill>
                  <a:srgbClr val="000000"/>
                </a:solidFill>
                <a:latin typeface="+mn-lt"/>
              </a:rPr>
              <a:t>ISO 14024</a:t>
            </a:r>
            <a:endParaRPr lang="uk-UA" b="1" dirty="0">
              <a:latin typeface="+mn-lt"/>
            </a:endParaRPr>
          </a:p>
        </p:txBody>
      </p:sp>
      <p:pic>
        <p:nvPicPr>
          <p:cNvPr id="126" name="Рисунок 1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9930" y="3358506"/>
            <a:ext cx="1571625" cy="1552575"/>
          </a:xfrm>
          <a:prstGeom prst="rect">
            <a:avLst/>
          </a:prstGeom>
        </p:spPr>
      </p:pic>
      <p:pic>
        <p:nvPicPr>
          <p:cNvPr id="31" name="Picture 5" descr="GEN25-logo-262x12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447" y="4058225"/>
            <a:ext cx="1678607" cy="76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3281" y="2944520"/>
            <a:ext cx="1584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GEN members </a:t>
            </a:r>
            <a:endParaRPr lang="ru-RU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2079" y="6378650"/>
            <a:ext cx="826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>
                <a:latin typeface="+mn-lt"/>
              </a:rPr>
              <a:t>Україна</a:t>
            </a:r>
            <a:r>
              <a:rPr lang="uk-UA" dirty="0"/>
              <a:t> </a:t>
            </a:r>
            <a:endParaRPr lang="ru-RU" dirty="0"/>
          </a:p>
        </p:txBody>
      </p:sp>
      <p:sp>
        <p:nvSpPr>
          <p:cNvPr id="37" name="TextBox 36"/>
          <p:cNvSpPr txBox="1"/>
          <p:nvPr/>
        </p:nvSpPr>
        <p:spPr>
          <a:xfrm>
            <a:off x="2049740" y="6362345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>
                <a:latin typeface="+mn-lt"/>
              </a:rPr>
              <a:t>ЄС</a:t>
            </a:r>
            <a:r>
              <a:rPr lang="uk-UA" dirty="0"/>
              <a:t> </a:t>
            </a:r>
            <a:endParaRPr lang="ru-RU" dirty="0"/>
          </a:p>
        </p:txBody>
      </p:sp>
      <p:sp>
        <p:nvSpPr>
          <p:cNvPr id="38" name="TextBox 37"/>
          <p:cNvSpPr txBox="1"/>
          <p:nvPr/>
        </p:nvSpPr>
        <p:spPr>
          <a:xfrm>
            <a:off x="2995952" y="6281931"/>
            <a:ext cx="1585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>
                <a:latin typeface="+mn-lt"/>
              </a:rPr>
              <a:t>Скандинавські країни</a:t>
            </a:r>
            <a:r>
              <a:rPr lang="uk-UA" dirty="0"/>
              <a:t>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626039" y="6393122"/>
            <a:ext cx="1000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>
                <a:latin typeface="+mn-lt"/>
              </a:rPr>
              <a:t>Німеччина</a:t>
            </a:r>
            <a:endParaRPr lang="ru-RU" sz="1400" dirty="0">
              <a:latin typeface="+mn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366992" y="6409427"/>
            <a:ext cx="5405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>
                <a:latin typeface="+mn-lt"/>
              </a:rPr>
              <a:t>США</a:t>
            </a:r>
            <a:endParaRPr lang="ru-RU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92506273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Grp="1"/>
          </p:cNvSpPr>
          <p:nvPr>
            <p:ph type="title" idx="4294967295"/>
          </p:nvPr>
        </p:nvSpPr>
        <p:spPr>
          <a:xfrm>
            <a:off x="754011" y="438000"/>
            <a:ext cx="9565216" cy="313318"/>
          </a:xfrm>
        </p:spPr>
        <p:txBody>
          <a:bodyPr vert="horz" wrap="square" lIns="91440" tIns="8472" rIns="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16933" defTabSz="1219170">
              <a:spcBef>
                <a:spcPts val="151"/>
              </a:spcBef>
            </a:pPr>
            <a:r>
              <a:rPr lang="uk-UA" altLang="ru-RU" sz="1867" b="1" dirty="0">
                <a:solidFill>
                  <a:srgbClr val="393939"/>
                </a:solidFill>
                <a:latin typeface="+mn-lt"/>
                <a:ea typeface="DejaVu Sans"/>
                <a:cs typeface="DejaVu Sans"/>
              </a:rPr>
              <a:t>Екологічно сертифікована продукція згідно з </a:t>
            </a:r>
            <a:r>
              <a:rPr lang="en-US" altLang="ru-RU" sz="1867" b="1" dirty="0">
                <a:solidFill>
                  <a:srgbClr val="393939"/>
                </a:solidFill>
                <a:latin typeface="+mn-lt"/>
                <a:ea typeface="DejaVu Sans"/>
                <a:cs typeface="DejaVu Sans"/>
              </a:rPr>
              <a:t>ISO 14024</a:t>
            </a:r>
            <a:r>
              <a:rPr lang="uk-UA" altLang="ru-RU" sz="1867" b="1" dirty="0">
                <a:solidFill>
                  <a:srgbClr val="393939"/>
                </a:solidFill>
                <a:latin typeface="+mn-lt"/>
                <a:ea typeface="DejaVu Sans"/>
                <a:cs typeface="DejaVu Sans"/>
              </a:rPr>
              <a:t> не може бути класифікована як</a:t>
            </a:r>
            <a:endParaRPr lang="ru-RU" altLang="ru-RU" sz="1867" b="1" dirty="0">
              <a:solidFill>
                <a:srgbClr val="404040"/>
              </a:solidFill>
              <a:latin typeface="+mn-lt"/>
              <a:ea typeface="DejaVu Sans"/>
              <a:cs typeface="DejaVu Sans"/>
            </a:endParaRPr>
          </a:p>
        </p:txBody>
      </p:sp>
      <p:pic>
        <p:nvPicPr>
          <p:cNvPr id="225283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84" y="2429934"/>
            <a:ext cx="1430867" cy="142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284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84" y="1016001"/>
            <a:ext cx="1354667" cy="1352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285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84" y="3881967"/>
            <a:ext cx="1354667" cy="135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287" name="Прямоугольник 19"/>
          <p:cNvSpPr>
            <a:spLocks noChangeArrowheads="1"/>
          </p:cNvSpPr>
          <p:nvPr/>
        </p:nvSpPr>
        <p:spPr bwMode="auto">
          <a:xfrm>
            <a:off x="3067475" y="3847742"/>
            <a:ext cx="2836696" cy="486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5449" tIns="27724" rIns="55449" bIns="27724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ru-RU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Проявляє гостру токсичність при потраплянні до організму людини</a:t>
            </a:r>
            <a:endParaRPr lang="uk-UA" altLang="ru-RU" sz="1400" dirty="0">
              <a:latin typeface="Calibri" panose="020F0502020204030204" pitchFamily="34" charset="0"/>
            </a:endParaRPr>
          </a:p>
        </p:txBody>
      </p:sp>
      <p:sp>
        <p:nvSpPr>
          <p:cNvPr id="225288" name="Прямоугольник 20"/>
          <p:cNvSpPr>
            <a:spLocks noChangeArrowheads="1"/>
          </p:cNvSpPr>
          <p:nvPr/>
        </p:nvSpPr>
        <p:spPr bwMode="auto">
          <a:xfrm>
            <a:off x="3036630" y="1106971"/>
            <a:ext cx="4468283" cy="245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5449" tIns="27724" rIns="55449" bIns="27724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uk-UA" altLang="ru-RU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Проявляє селективну токсичність для органів-мішеней та (або) органів</a:t>
            </a:r>
          </a:p>
          <a:p>
            <a:pPr>
              <a:spcAft>
                <a:spcPts val="600"/>
              </a:spcAft>
            </a:pPr>
            <a:r>
              <a:rPr lang="uk-UA" altLang="ru-RU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 -з одноразовим впливом</a:t>
            </a:r>
          </a:p>
          <a:p>
            <a:pPr>
              <a:spcAft>
                <a:spcPts val="600"/>
              </a:spcAft>
            </a:pPr>
            <a:r>
              <a:rPr lang="uk-UA" altLang="ru-RU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-з багаторазовим впливом</a:t>
            </a:r>
          </a:p>
          <a:p>
            <a:pPr>
              <a:spcAft>
                <a:spcPts val="600"/>
              </a:spcAft>
            </a:pPr>
            <a:r>
              <a:rPr lang="uk-UA" altLang="ru-RU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Викликає сенсибілізацію в дихальних шляхах або на шкірі</a:t>
            </a:r>
          </a:p>
          <a:p>
            <a:pPr>
              <a:spcAft>
                <a:spcPts val="600"/>
              </a:spcAft>
            </a:pPr>
            <a:r>
              <a:rPr lang="uk-UA" altLang="ru-RU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Має мутагенні властивості</a:t>
            </a:r>
          </a:p>
          <a:p>
            <a:pPr>
              <a:spcAft>
                <a:spcPts val="600"/>
              </a:spcAft>
            </a:pPr>
            <a:r>
              <a:rPr lang="uk-UA" altLang="ru-RU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Має канцерогенні властивості</a:t>
            </a:r>
          </a:p>
          <a:p>
            <a:pPr>
              <a:spcAft>
                <a:spcPts val="600"/>
              </a:spcAft>
            </a:pPr>
            <a:r>
              <a:rPr lang="uk-UA" altLang="ru-RU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Проявляє токсичність для </a:t>
            </a:r>
          </a:p>
        </p:txBody>
      </p:sp>
      <p:sp>
        <p:nvSpPr>
          <p:cNvPr id="225289" name="Прямоугольник 21"/>
          <p:cNvSpPr>
            <a:spLocks noChangeArrowheads="1"/>
          </p:cNvSpPr>
          <p:nvPr/>
        </p:nvSpPr>
        <p:spPr bwMode="auto">
          <a:xfrm>
            <a:off x="3043769" y="4447117"/>
            <a:ext cx="3007783" cy="31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5449" tIns="27724" rIns="55449" bIns="27724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uk-UA" altLang="ru-RU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Руйнує водні екосистеми</a:t>
            </a:r>
            <a:endParaRPr lang="ru-RU" altLang="ru-RU" sz="1400" dirty="0">
              <a:latin typeface="Calibri" panose="020F0502020204030204" pitchFamily="34" charset="0"/>
            </a:endParaRPr>
          </a:p>
        </p:txBody>
      </p:sp>
      <p:sp>
        <p:nvSpPr>
          <p:cNvPr id="225291" name="Freeform 7"/>
          <p:cNvSpPr>
            <a:spLocks/>
          </p:cNvSpPr>
          <p:nvPr/>
        </p:nvSpPr>
        <p:spPr bwMode="auto">
          <a:xfrm>
            <a:off x="7020984" y="1790700"/>
            <a:ext cx="2133600" cy="2042584"/>
          </a:xfrm>
          <a:custGeom>
            <a:avLst/>
            <a:gdLst>
              <a:gd name="T0" fmla="*/ 3505718 w 11035"/>
              <a:gd name="T1" fmla="*/ 570831 h 10555"/>
              <a:gd name="T2" fmla="*/ 3456580 w 11035"/>
              <a:gd name="T3" fmla="*/ 564769 h 10555"/>
              <a:gd name="T4" fmla="*/ 3397231 w 11035"/>
              <a:gd name="T5" fmla="*/ 576894 h 10555"/>
              <a:gd name="T6" fmla="*/ 3304699 w 11035"/>
              <a:gd name="T7" fmla="*/ 617098 h 10555"/>
              <a:gd name="T8" fmla="*/ 3266409 w 11035"/>
              <a:gd name="T9" fmla="*/ 647729 h 10555"/>
              <a:gd name="T10" fmla="*/ 3204827 w 11035"/>
              <a:gd name="T11" fmla="*/ 726542 h 10555"/>
              <a:gd name="T12" fmla="*/ 3159199 w 11035"/>
              <a:gd name="T13" fmla="*/ 827051 h 10555"/>
              <a:gd name="T14" fmla="*/ 3106551 w 11035"/>
              <a:gd name="T15" fmla="*/ 1010840 h 10555"/>
              <a:gd name="T16" fmla="*/ 3075600 w 11035"/>
              <a:gd name="T17" fmla="*/ 1111988 h 10555"/>
              <a:gd name="T18" fmla="*/ 3033163 w 11035"/>
              <a:gd name="T19" fmla="*/ 1209945 h 10555"/>
              <a:gd name="T20" fmla="*/ 2940311 w 11035"/>
              <a:gd name="T21" fmla="*/ 1370442 h 10555"/>
              <a:gd name="T22" fmla="*/ 2829910 w 11035"/>
              <a:gd name="T23" fmla="*/ 1518175 h 10555"/>
              <a:gd name="T24" fmla="*/ 2676433 w 11035"/>
              <a:gd name="T25" fmla="*/ 1676438 h 10555"/>
              <a:gd name="T26" fmla="*/ 2500620 w 11035"/>
              <a:gd name="T27" fmla="*/ 1808537 h 10555"/>
              <a:gd name="T28" fmla="*/ 2320660 w 11035"/>
              <a:gd name="T29" fmla="*/ 1903941 h 10555"/>
              <a:gd name="T30" fmla="*/ 2218235 w 11035"/>
              <a:gd name="T31" fmla="*/ 1942869 h 10555"/>
              <a:gd name="T32" fmla="*/ 2111982 w 11035"/>
              <a:gd name="T33" fmla="*/ 1972862 h 10555"/>
              <a:gd name="T34" fmla="*/ 2002857 w 11035"/>
              <a:gd name="T35" fmla="*/ 1993283 h 10555"/>
              <a:gd name="T36" fmla="*/ 1607519 w 11035"/>
              <a:gd name="T37" fmla="*/ 2047207 h 10555"/>
              <a:gd name="T38" fmla="*/ 1359914 w 11035"/>
              <a:gd name="T39" fmla="*/ 2092197 h 10555"/>
              <a:gd name="T40" fmla="*/ 1119009 w 11035"/>
              <a:gd name="T41" fmla="*/ 2157289 h 10555"/>
              <a:gd name="T42" fmla="*/ 935858 w 11035"/>
              <a:gd name="T43" fmla="*/ 2229720 h 10555"/>
              <a:gd name="T44" fmla="*/ 822904 w 11035"/>
              <a:gd name="T45" fmla="*/ 2287792 h 10555"/>
              <a:gd name="T46" fmla="*/ 713141 w 11035"/>
              <a:gd name="T47" fmla="*/ 2356713 h 10555"/>
              <a:gd name="T48" fmla="*/ 606888 w 11035"/>
              <a:gd name="T49" fmla="*/ 2438397 h 10555"/>
              <a:gd name="T50" fmla="*/ 504463 w 11035"/>
              <a:gd name="T51" fmla="*/ 2533163 h 10555"/>
              <a:gd name="T52" fmla="*/ 406506 w 11035"/>
              <a:gd name="T53" fmla="*/ 2642608 h 10555"/>
              <a:gd name="T54" fmla="*/ 313335 w 11035"/>
              <a:gd name="T55" fmla="*/ 2768644 h 10555"/>
              <a:gd name="T56" fmla="*/ 224951 w 11035"/>
              <a:gd name="T57" fmla="*/ 2911591 h 10555"/>
              <a:gd name="T58" fmla="*/ 141990 w 11035"/>
              <a:gd name="T59" fmla="*/ 3073364 h 10555"/>
              <a:gd name="T60" fmla="*/ 64454 w 11035"/>
              <a:gd name="T61" fmla="*/ 3254600 h 10555"/>
              <a:gd name="T62" fmla="*/ 24888 w 11035"/>
              <a:gd name="T63" fmla="*/ 3359258 h 10555"/>
              <a:gd name="T64" fmla="*/ 23931 w 11035"/>
              <a:gd name="T65" fmla="*/ 3301186 h 10555"/>
              <a:gd name="T66" fmla="*/ 5105 w 11035"/>
              <a:gd name="T67" fmla="*/ 3187594 h 10555"/>
              <a:gd name="T68" fmla="*/ 0 w 11035"/>
              <a:gd name="T69" fmla="*/ 3013058 h 10555"/>
              <a:gd name="T70" fmla="*/ 9572 w 11035"/>
              <a:gd name="T71" fmla="*/ 2781726 h 10555"/>
              <a:gd name="T72" fmla="*/ 33503 w 11035"/>
              <a:gd name="T73" fmla="*/ 2565071 h 10555"/>
              <a:gd name="T74" fmla="*/ 89023 w 11035"/>
              <a:gd name="T75" fmla="*/ 2269286 h 10555"/>
              <a:gd name="T76" fmla="*/ 170388 w 11035"/>
              <a:gd name="T77" fmla="*/ 1976372 h 10555"/>
              <a:gd name="T78" fmla="*/ 277598 w 11035"/>
              <a:gd name="T79" fmla="*/ 1689201 h 10555"/>
              <a:gd name="T80" fmla="*/ 409378 w 11035"/>
              <a:gd name="T81" fmla="*/ 1411922 h 10555"/>
              <a:gd name="T82" fmla="*/ 565407 w 11035"/>
              <a:gd name="T83" fmla="*/ 1147406 h 10555"/>
              <a:gd name="T84" fmla="*/ 744092 w 11035"/>
              <a:gd name="T85" fmla="*/ 899482 h 10555"/>
              <a:gd name="T86" fmla="*/ 945749 w 11035"/>
              <a:gd name="T87" fmla="*/ 671022 h 10555"/>
              <a:gd name="T88" fmla="*/ 1168785 w 11035"/>
              <a:gd name="T89" fmla="*/ 465535 h 10555"/>
              <a:gd name="T90" fmla="*/ 1376506 w 11035"/>
              <a:gd name="T91" fmla="*/ 310782 h 10555"/>
              <a:gd name="T92" fmla="*/ 1505095 w 11035"/>
              <a:gd name="T93" fmla="*/ 230694 h 10555"/>
              <a:gd name="T94" fmla="*/ 1638469 w 11035"/>
              <a:gd name="T95" fmla="*/ 161773 h 10555"/>
              <a:gd name="T96" fmla="*/ 1776630 w 11035"/>
              <a:gd name="T97" fmla="*/ 103700 h 10555"/>
              <a:gd name="T98" fmla="*/ 1917982 w 11035"/>
              <a:gd name="T99" fmla="*/ 57753 h 10555"/>
              <a:gd name="T100" fmla="*/ 2062844 w 11035"/>
              <a:gd name="T101" fmla="*/ 24888 h 10555"/>
              <a:gd name="T102" fmla="*/ 2209301 w 11035"/>
              <a:gd name="T103" fmla="*/ 5424 h 10555"/>
              <a:gd name="T104" fmla="*/ 2357992 w 11035"/>
              <a:gd name="T105" fmla="*/ 319 h 10555"/>
              <a:gd name="T106" fmla="*/ 2507640 w 11035"/>
              <a:gd name="T107" fmla="*/ 10849 h 10555"/>
              <a:gd name="T108" fmla="*/ 2657288 w 11035"/>
              <a:gd name="T109" fmla="*/ 37013 h 10555"/>
              <a:gd name="T110" fmla="*/ 2755883 w 11035"/>
              <a:gd name="T111" fmla="*/ 63497 h 10555"/>
              <a:gd name="T112" fmla="*/ 2918294 w 11035"/>
              <a:gd name="T113" fmla="*/ 126993 h 10555"/>
              <a:gd name="T114" fmla="*/ 3110380 w 11035"/>
              <a:gd name="T115" fmla="*/ 233884 h 10555"/>
              <a:gd name="T116" fmla="*/ 3288426 w 11035"/>
              <a:gd name="T117" fmla="*/ 365026 h 10555"/>
              <a:gd name="T118" fmla="*/ 3453708 w 11035"/>
              <a:gd name="T119" fmla="*/ 513716 h 10555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1035"/>
              <a:gd name="T181" fmla="*/ 0 h 10555"/>
              <a:gd name="T182" fmla="*/ 11035 w 11035"/>
              <a:gd name="T183" fmla="*/ 10555 h 10555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1035" h="10555">
                <a:moveTo>
                  <a:pt x="11035" y="1823"/>
                </a:moveTo>
                <a:lnTo>
                  <a:pt x="11035" y="1823"/>
                </a:lnTo>
                <a:lnTo>
                  <a:pt x="11028" y="1815"/>
                </a:lnTo>
                <a:lnTo>
                  <a:pt x="11021" y="1809"/>
                </a:lnTo>
                <a:lnTo>
                  <a:pt x="11013" y="1803"/>
                </a:lnTo>
                <a:lnTo>
                  <a:pt x="11005" y="1798"/>
                </a:lnTo>
                <a:lnTo>
                  <a:pt x="10987" y="1789"/>
                </a:lnTo>
                <a:lnTo>
                  <a:pt x="10968" y="1782"/>
                </a:lnTo>
                <a:lnTo>
                  <a:pt x="10948" y="1776"/>
                </a:lnTo>
                <a:lnTo>
                  <a:pt x="10927" y="1772"/>
                </a:lnTo>
                <a:lnTo>
                  <a:pt x="10905" y="1770"/>
                </a:lnTo>
                <a:lnTo>
                  <a:pt x="10882" y="1769"/>
                </a:lnTo>
                <a:lnTo>
                  <a:pt x="10858" y="1769"/>
                </a:lnTo>
                <a:lnTo>
                  <a:pt x="10833" y="1770"/>
                </a:lnTo>
                <a:lnTo>
                  <a:pt x="10806" y="1773"/>
                </a:lnTo>
                <a:lnTo>
                  <a:pt x="10780" y="1777"/>
                </a:lnTo>
                <a:lnTo>
                  <a:pt x="10754" y="1781"/>
                </a:lnTo>
                <a:lnTo>
                  <a:pt x="10728" y="1787"/>
                </a:lnTo>
                <a:lnTo>
                  <a:pt x="10701" y="1793"/>
                </a:lnTo>
                <a:lnTo>
                  <a:pt x="10674" y="1800"/>
                </a:lnTo>
                <a:lnTo>
                  <a:pt x="10647" y="1808"/>
                </a:lnTo>
                <a:lnTo>
                  <a:pt x="10620" y="1816"/>
                </a:lnTo>
                <a:lnTo>
                  <a:pt x="10568" y="1836"/>
                </a:lnTo>
                <a:lnTo>
                  <a:pt x="10518" y="1855"/>
                </a:lnTo>
                <a:lnTo>
                  <a:pt x="10471" y="1875"/>
                </a:lnTo>
                <a:lnTo>
                  <a:pt x="10427" y="1896"/>
                </a:lnTo>
                <a:lnTo>
                  <a:pt x="10389" y="1916"/>
                </a:lnTo>
                <a:lnTo>
                  <a:pt x="10357" y="1934"/>
                </a:lnTo>
                <a:lnTo>
                  <a:pt x="10332" y="1951"/>
                </a:lnTo>
                <a:lnTo>
                  <a:pt x="10312" y="1966"/>
                </a:lnTo>
                <a:lnTo>
                  <a:pt x="10293" y="1981"/>
                </a:lnTo>
                <a:lnTo>
                  <a:pt x="10273" y="1997"/>
                </a:lnTo>
                <a:lnTo>
                  <a:pt x="10255" y="2014"/>
                </a:lnTo>
                <a:lnTo>
                  <a:pt x="10237" y="2030"/>
                </a:lnTo>
                <a:lnTo>
                  <a:pt x="10220" y="2047"/>
                </a:lnTo>
                <a:lnTo>
                  <a:pt x="10186" y="2082"/>
                </a:lnTo>
                <a:lnTo>
                  <a:pt x="10155" y="2118"/>
                </a:lnTo>
                <a:lnTo>
                  <a:pt x="10125" y="2156"/>
                </a:lnTo>
                <a:lnTo>
                  <a:pt x="10096" y="2196"/>
                </a:lnTo>
                <a:lnTo>
                  <a:pt x="10069" y="2236"/>
                </a:lnTo>
                <a:lnTo>
                  <a:pt x="10044" y="2277"/>
                </a:lnTo>
                <a:lnTo>
                  <a:pt x="10020" y="2319"/>
                </a:lnTo>
                <a:lnTo>
                  <a:pt x="9998" y="2364"/>
                </a:lnTo>
                <a:lnTo>
                  <a:pt x="9977" y="2408"/>
                </a:lnTo>
                <a:lnTo>
                  <a:pt x="9957" y="2453"/>
                </a:lnTo>
                <a:lnTo>
                  <a:pt x="9936" y="2498"/>
                </a:lnTo>
                <a:lnTo>
                  <a:pt x="9918" y="2545"/>
                </a:lnTo>
                <a:lnTo>
                  <a:pt x="9901" y="2592"/>
                </a:lnTo>
                <a:lnTo>
                  <a:pt x="9885" y="2639"/>
                </a:lnTo>
                <a:lnTo>
                  <a:pt x="9869" y="2687"/>
                </a:lnTo>
                <a:lnTo>
                  <a:pt x="9854" y="2736"/>
                </a:lnTo>
                <a:lnTo>
                  <a:pt x="9840" y="2784"/>
                </a:lnTo>
                <a:lnTo>
                  <a:pt x="9813" y="2880"/>
                </a:lnTo>
                <a:lnTo>
                  <a:pt x="9787" y="2977"/>
                </a:lnTo>
                <a:lnTo>
                  <a:pt x="9736" y="3168"/>
                </a:lnTo>
                <a:lnTo>
                  <a:pt x="9711" y="3261"/>
                </a:lnTo>
                <a:lnTo>
                  <a:pt x="9698" y="3306"/>
                </a:lnTo>
                <a:lnTo>
                  <a:pt x="9684" y="3350"/>
                </a:lnTo>
                <a:lnTo>
                  <a:pt x="9670" y="3395"/>
                </a:lnTo>
                <a:lnTo>
                  <a:pt x="9655" y="3439"/>
                </a:lnTo>
                <a:lnTo>
                  <a:pt x="9639" y="3485"/>
                </a:lnTo>
                <a:lnTo>
                  <a:pt x="9622" y="3529"/>
                </a:lnTo>
                <a:lnTo>
                  <a:pt x="9605" y="3573"/>
                </a:lnTo>
                <a:lnTo>
                  <a:pt x="9585" y="3617"/>
                </a:lnTo>
                <a:lnTo>
                  <a:pt x="9567" y="3662"/>
                </a:lnTo>
                <a:lnTo>
                  <a:pt x="9547" y="3706"/>
                </a:lnTo>
                <a:lnTo>
                  <a:pt x="9527" y="3749"/>
                </a:lnTo>
                <a:lnTo>
                  <a:pt x="9506" y="3792"/>
                </a:lnTo>
                <a:lnTo>
                  <a:pt x="9485" y="3836"/>
                </a:lnTo>
                <a:lnTo>
                  <a:pt x="9463" y="3879"/>
                </a:lnTo>
                <a:lnTo>
                  <a:pt x="9418" y="3964"/>
                </a:lnTo>
                <a:lnTo>
                  <a:pt x="9369" y="4049"/>
                </a:lnTo>
                <a:lnTo>
                  <a:pt x="9320" y="4132"/>
                </a:lnTo>
                <a:lnTo>
                  <a:pt x="9269" y="4214"/>
                </a:lnTo>
                <a:lnTo>
                  <a:pt x="9215" y="4295"/>
                </a:lnTo>
                <a:lnTo>
                  <a:pt x="9161" y="4375"/>
                </a:lnTo>
                <a:lnTo>
                  <a:pt x="9106" y="4454"/>
                </a:lnTo>
                <a:lnTo>
                  <a:pt x="9048" y="4531"/>
                </a:lnTo>
                <a:lnTo>
                  <a:pt x="8991" y="4607"/>
                </a:lnTo>
                <a:lnTo>
                  <a:pt x="8933" y="4681"/>
                </a:lnTo>
                <a:lnTo>
                  <a:pt x="8869" y="4758"/>
                </a:lnTo>
                <a:lnTo>
                  <a:pt x="8805" y="4833"/>
                </a:lnTo>
                <a:lnTo>
                  <a:pt x="8740" y="4908"/>
                </a:lnTo>
                <a:lnTo>
                  <a:pt x="8672" y="4980"/>
                </a:lnTo>
                <a:lnTo>
                  <a:pt x="8603" y="5050"/>
                </a:lnTo>
                <a:lnTo>
                  <a:pt x="8533" y="5120"/>
                </a:lnTo>
                <a:lnTo>
                  <a:pt x="8460" y="5188"/>
                </a:lnTo>
                <a:lnTo>
                  <a:pt x="8388" y="5254"/>
                </a:lnTo>
                <a:lnTo>
                  <a:pt x="8312" y="5319"/>
                </a:lnTo>
                <a:lnTo>
                  <a:pt x="8237" y="5381"/>
                </a:lnTo>
                <a:lnTo>
                  <a:pt x="8159" y="5443"/>
                </a:lnTo>
                <a:lnTo>
                  <a:pt x="8080" y="5502"/>
                </a:lnTo>
                <a:lnTo>
                  <a:pt x="8000" y="5559"/>
                </a:lnTo>
                <a:lnTo>
                  <a:pt x="7919" y="5615"/>
                </a:lnTo>
                <a:lnTo>
                  <a:pt x="7837" y="5668"/>
                </a:lnTo>
                <a:lnTo>
                  <a:pt x="7753" y="5719"/>
                </a:lnTo>
                <a:lnTo>
                  <a:pt x="7669" y="5769"/>
                </a:lnTo>
                <a:lnTo>
                  <a:pt x="7582" y="5817"/>
                </a:lnTo>
                <a:lnTo>
                  <a:pt x="7496" y="5862"/>
                </a:lnTo>
                <a:lnTo>
                  <a:pt x="7407" y="5905"/>
                </a:lnTo>
                <a:lnTo>
                  <a:pt x="7319" y="5946"/>
                </a:lnTo>
                <a:lnTo>
                  <a:pt x="7273" y="5967"/>
                </a:lnTo>
                <a:lnTo>
                  <a:pt x="7228" y="5986"/>
                </a:lnTo>
                <a:lnTo>
                  <a:pt x="7183" y="6005"/>
                </a:lnTo>
                <a:lnTo>
                  <a:pt x="7137" y="6023"/>
                </a:lnTo>
                <a:lnTo>
                  <a:pt x="7091" y="6040"/>
                </a:lnTo>
                <a:lnTo>
                  <a:pt x="7045" y="6057"/>
                </a:lnTo>
                <a:lnTo>
                  <a:pt x="6998" y="6073"/>
                </a:lnTo>
                <a:lnTo>
                  <a:pt x="6952" y="6089"/>
                </a:lnTo>
                <a:lnTo>
                  <a:pt x="6904" y="6104"/>
                </a:lnTo>
                <a:lnTo>
                  <a:pt x="6858" y="6119"/>
                </a:lnTo>
                <a:lnTo>
                  <a:pt x="6811" y="6133"/>
                </a:lnTo>
                <a:lnTo>
                  <a:pt x="6762" y="6147"/>
                </a:lnTo>
                <a:lnTo>
                  <a:pt x="6715" y="6160"/>
                </a:lnTo>
                <a:lnTo>
                  <a:pt x="6667" y="6172"/>
                </a:lnTo>
                <a:lnTo>
                  <a:pt x="6619" y="6183"/>
                </a:lnTo>
                <a:lnTo>
                  <a:pt x="6570" y="6194"/>
                </a:lnTo>
                <a:lnTo>
                  <a:pt x="6522" y="6205"/>
                </a:lnTo>
                <a:lnTo>
                  <a:pt x="6474" y="6214"/>
                </a:lnTo>
                <a:lnTo>
                  <a:pt x="6425" y="6223"/>
                </a:lnTo>
                <a:lnTo>
                  <a:pt x="6375" y="6232"/>
                </a:lnTo>
                <a:lnTo>
                  <a:pt x="6326" y="6240"/>
                </a:lnTo>
                <a:lnTo>
                  <a:pt x="6277" y="6247"/>
                </a:lnTo>
                <a:lnTo>
                  <a:pt x="6050" y="6277"/>
                </a:lnTo>
                <a:lnTo>
                  <a:pt x="5825" y="6306"/>
                </a:lnTo>
                <a:lnTo>
                  <a:pt x="5600" y="6337"/>
                </a:lnTo>
                <a:lnTo>
                  <a:pt x="5375" y="6367"/>
                </a:lnTo>
                <a:lnTo>
                  <a:pt x="5150" y="6399"/>
                </a:lnTo>
                <a:lnTo>
                  <a:pt x="5038" y="6416"/>
                </a:lnTo>
                <a:lnTo>
                  <a:pt x="4926" y="6433"/>
                </a:lnTo>
                <a:lnTo>
                  <a:pt x="4815" y="6451"/>
                </a:lnTo>
                <a:lnTo>
                  <a:pt x="4704" y="6470"/>
                </a:lnTo>
                <a:lnTo>
                  <a:pt x="4593" y="6490"/>
                </a:lnTo>
                <a:lnTo>
                  <a:pt x="4482" y="6511"/>
                </a:lnTo>
                <a:lnTo>
                  <a:pt x="4372" y="6533"/>
                </a:lnTo>
                <a:lnTo>
                  <a:pt x="4262" y="6557"/>
                </a:lnTo>
                <a:lnTo>
                  <a:pt x="4153" y="6581"/>
                </a:lnTo>
                <a:lnTo>
                  <a:pt x="4044" y="6607"/>
                </a:lnTo>
                <a:lnTo>
                  <a:pt x="3935" y="6634"/>
                </a:lnTo>
                <a:lnTo>
                  <a:pt x="3828" y="6663"/>
                </a:lnTo>
                <a:lnTo>
                  <a:pt x="3720" y="6695"/>
                </a:lnTo>
                <a:lnTo>
                  <a:pt x="3613" y="6727"/>
                </a:lnTo>
                <a:lnTo>
                  <a:pt x="3507" y="6761"/>
                </a:lnTo>
                <a:lnTo>
                  <a:pt x="3400" y="6797"/>
                </a:lnTo>
                <a:lnTo>
                  <a:pt x="3296" y="6836"/>
                </a:lnTo>
                <a:lnTo>
                  <a:pt x="3191" y="6877"/>
                </a:lnTo>
                <a:lnTo>
                  <a:pt x="3088" y="6919"/>
                </a:lnTo>
                <a:lnTo>
                  <a:pt x="3035" y="6942"/>
                </a:lnTo>
                <a:lnTo>
                  <a:pt x="2984" y="6964"/>
                </a:lnTo>
                <a:lnTo>
                  <a:pt x="2933" y="6988"/>
                </a:lnTo>
                <a:lnTo>
                  <a:pt x="2881" y="7012"/>
                </a:lnTo>
                <a:lnTo>
                  <a:pt x="2830" y="7036"/>
                </a:lnTo>
                <a:lnTo>
                  <a:pt x="2780" y="7062"/>
                </a:lnTo>
                <a:lnTo>
                  <a:pt x="2730" y="7088"/>
                </a:lnTo>
                <a:lnTo>
                  <a:pt x="2679" y="7115"/>
                </a:lnTo>
                <a:lnTo>
                  <a:pt x="2629" y="7142"/>
                </a:lnTo>
                <a:lnTo>
                  <a:pt x="2579" y="7170"/>
                </a:lnTo>
                <a:lnTo>
                  <a:pt x="2528" y="7199"/>
                </a:lnTo>
                <a:lnTo>
                  <a:pt x="2479" y="7229"/>
                </a:lnTo>
                <a:lnTo>
                  <a:pt x="2430" y="7259"/>
                </a:lnTo>
                <a:lnTo>
                  <a:pt x="2381" y="7290"/>
                </a:lnTo>
                <a:lnTo>
                  <a:pt x="2332" y="7321"/>
                </a:lnTo>
                <a:lnTo>
                  <a:pt x="2283" y="7353"/>
                </a:lnTo>
                <a:lnTo>
                  <a:pt x="2235" y="7386"/>
                </a:lnTo>
                <a:lnTo>
                  <a:pt x="2186" y="7421"/>
                </a:lnTo>
                <a:lnTo>
                  <a:pt x="2138" y="7456"/>
                </a:lnTo>
                <a:lnTo>
                  <a:pt x="2091" y="7491"/>
                </a:lnTo>
                <a:lnTo>
                  <a:pt x="2043" y="7527"/>
                </a:lnTo>
                <a:lnTo>
                  <a:pt x="1995" y="7564"/>
                </a:lnTo>
                <a:lnTo>
                  <a:pt x="1949" y="7603"/>
                </a:lnTo>
                <a:lnTo>
                  <a:pt x="1902" y="7642"/>
                </a:lnTo>
                <a:lnTo>
                  <a:pt x="1856" y="7682"/>
                </a:lnTo>
                <a:lnTo>
                  <a:pt x="1809" y="7722"/>
                </a:lnTo>
                <a:lnTo>
                  <a:pt x="1763" y="7764"/>
                </a:lnTo>
                <a:lnTo>
                  <a:pt x="1717" y="7806"/>
                </a:lnTo>
                <a:lnTo>
                  <a:pt x="1672" y="7850"/>
                </a:lnTo>
                <a:lnTo>
                  <a:pt x="1626" y="7894"/>
                </a:lnTo>
                <a:lnTo>
                  <a:pt x="1581" y="7939"/>
                </a:lnTo>
                <a:lnTo>
                  <a:pt x="1537" y="7985"/>
                </a:lnTo>
                <a:lnTo>
                  <a:pt x="1492" y="8032"/>
                </a:lnTo>
                <a:lnTo>
                  <a:pt x="1448" y="8080"/>
                </a:lnTo>
                <a:lnTo>
                  <a:pt x="1404" y="8130"/>
                </a:lnTo>
                <a:lnTo>
                  <a:pt x="1361" y="8180"/>
                </a:lnTo>
                <a:lnTo>
                  <a:pt x="1317" y="8230"/>
                </a:lnTo>
                <a:lnTo>
                  <a:pt x="1274" y="8282"/>
                </a:lnTo>
                <a:lnTo>
                  <a:pt x="1232" y="8336"/>
                </a:lnTo>
                <a:lnTo>
                  <a:pt x="1189" y="8390"/>
                </a:lnTo>
                <a:lnTo>
                  <a:pt x="1148" y="8445"/>
                </a:lnTo>
                <a:lnTo>
                  <a:pt x="1105" y="8502"/>
                </a:lnTo>
                <a:lnTo>
                  <a:pt x="1064" y="8559"/>
                </a:lnTo>
                <a:lnTo>
                  <a:pt x="1023" y="8617"/>
                </a:lnTo>
                <a:lnTo>
                  <a:pt x="982" y="8677"/>
                </a:lnTo>
                <a:lnTo>
                  <a:pt x="941" y="8737"/>
                </a:lnTo>
                <a:lnTo>
                  <a:pt x="901" y="8799"/>
                </a:lnTo>
                <a:lnTo>
                  <a:pt x="861" y="8862"/>
                </a:lnTo>
                <a:lnTo>
                  <a:pt x="822" y="8926"/>
                </a:lnTo>
                <a:lnTo>
                  <a:pt x="782" y="8991"/>
                </a:lnTo>
                <a:lnTo>
                  <a:pt x="743" y="9058"/>
                </a:lnTo>
                <a:lnTo>
                  <a:pt x="705" y="9125"/>
                </a:lnTo>
                <a:lnTo>
                  <a:pt x="667" y="9193"/>
                </a:lnTo>
                <a:lnTo>
                  <a:pt x="629" y="9264"/>
                </a:lnTo>
                <a:lnTo>
                  <a:pt x="591" y="9334"/>
                </a:lnTo>
                <a:lnTo>
                  <a:pt x="554" y="9407"/>
                </a:lnTo>
                <a:lnTo>
                  <a:pt x="517" y="9480"/>
                </a:lnTo>
                <a:lnTo>
                  <a:pt x="481" y="9555"/>
                </a:lnTo>
                <a:lnTo>
                  <a:pt x="445" y="9632"/>
                </a:lnTo>
                <a:lnTo>
                  <a:pt x="408" y="9708"/>
                </a:lnTo>
                <a:lnTo>
                  <a:pt x="373" y="9788"/>
                </a:lnTo>
                <a:lnTo>
                  <a:pt x="338" y="9867"/>
                </a:lnTo>
                <a:lnTo>
                  <a:pt x="304" y="9949"/>
                </a:lnTo>
                <a:lnTo>
                  <a:pt x="270" y="10031"/>
                </a:lnTo>
                <a:lnTo>
                  <a:pt x="235" y="10116"/>
                </a:lnTo>
                <a:lnTo>
                  <a:pt x="202" y="10200"/>
                </a:lnTo>
                <a:lnTo>
                  <a:pt x="169" y="10287"/>
                </a:lnTo>
                <a:lnTo>
                  <a:pt x="136" y="10375"/>
                </a:lnTo>
                <a:lnTo>
                  <a:pt x="104" y="10465"/>
                </a:lnTo>
                <a:lnTo>
                  <a:pt x="71" y="10555"/>
                </a:lnTo>
                <a:lnTo>
                  <a:pt x="75" y="10542"/>
                </a:lnTo>
                <a:lnTo>
                  <a:pt x="78" y="10528"/>
                </a:lnTo>
                <a:lnTo>
                  <a:pt x="81" y="10513"/>
                </a:lnTo>
                <a:lnTo>
                  <a:pt x="82" y="10497"/>
                </a:lnTo>
                <a:lnTo>
                  <a:pt x="83" y="10480"/>
                </a:lnTo>
                <a:lnTo>
                  <a:pt x="84" y="10463"/>
                </a:lnTo>
                <a:lnTo>
                  <a:pt x="83" y="10425"/>
                </a:lnTo>
                <a:lnTo>
                  <a:pt x="80" y="10386"/>
                </a:lnTo>
                <a:lnTo>
                  <a:pt x="75" y="10346"/>
                </a:lnTo>
                <a:lnTo>
                  <a:pt x="69" y="10304"/>
                </a:lnTo>
                <a:lnTo>
                  <a:pt x="63" y="10261"/>
                </a:lnTo>
                <a:lnTo>
                  <a:pt x="47" y="10176"/>
                </a:lnTo>
                <a:lnTo>
                  <a:pt x="32" y="10095"/>
                </a:lnTo>
                <a:lnTo>
                  <a:pt x="25" y="10057"/>
                </a:lnTo>
                <a:lnTo>
                  <a:pt x="20" y="10022"/>
                </a:lnTo>
                <a:lnTo>
                  <a:pt x="16" y="9990"/>
                </a:lnTo>
                <a:lnTo>
                  <a:pt x="13" y="9961"/>
                </a:lnTo>
                <a:lnTo>
                  <a:pt x="8" y="9857"/>
                </a:lnTo>
                <a:lnTo>
                  <a:pt x="4" y="9754"/>
                </a:lnTo>
                <a:lnTo>
                  <a:pt x="2" y="9650"/>
                </a:lnTo>
                <a:lnTo>
                  <a:pt x="1" y="9546"/>
                </a:lnTo>
                <a:lnTo>
                  <a:pt x="0" y="9443"/>
                </a:lnTo>
                <a:lnTo>
                  <a:pt x="1" y="9339"/>
                </a:lnTo>
                <a:lnTo>
                  <a:pt x="3" y="9236"/>
                </a:lnTo>
                <a:lnTo>
                  <a:pt x="7" y="9132"/>
                </a:lnTo>
                <a:lnTo>
                  <a:pt x="11" y="9028"/>
                </a:lnTo>
                <a:lnTo>
                  <a:pt x="16" y="8924"/>
                </a:lnTo>
                <a:lnTo>
                  <a:pt x="23" y="8820"/>
                </a:lnTo>
                <a:lnTo>
                  <a:pt x="30" y="8718"/>
                </a:lnTo>
                <a:lnTo>
                  <a:pt x="38" y="8614"/>
                </a:lnTo>
                <a:lnTo>
                  <a:pt x="48" y="8511"/>
                </a:lnTo>
                <a:lnTo>
                  <a:pt x="58" y="8407"/>
                </a:lnTo>
                <a:lnTo>
                  <a:pt x="70" y="8305"/>
                </a:lnTo>
                <a:lnTo>
                  <a:pt x="86" y="8172"/>
                </a:lnTo>
                <a:lnTo>
                  <a:pt x="105" y="8039"/>
                </a:lnTo>
                <a:lnTo>
                  <a:pt x="124" y="7906"/>
                </a:lnTo>
                <a:lnTo>
                  <a:pt x="146" y="7775"/>
                </a:lnTo>
                <a:lnTo>
                  <a:pt x="169" y="7642"/>
                </a:lnTo>
                <a:lnTo>
                  <a:pt x="194" y="7509"/>
                </a:lnTo>
                <a:lnTo>
                  <a:pt x="220" y="7376"/>
                </a:lnTo>
                <a:lnTo>
                  <a:pt x="248" y="7245"/>
                </a:lnTo>
                <a:lnTo>
                  <a:pt x="279" y="7112"/>
                </a:lnTo>
                <a:lnTo>
                  <a:pt x="310" y="6980"/>
                </a:lnTo>
                <a:lnTo>
                  <a:pt x="343" y="6848"/>
                </a:lnTo>
                <a:lnTo>
                  <a:pt x="378" y="6717"/>
                </a:lnTo>
                <a:lnTo>
                  <a:pt x="414" y="6585"/>
                </a:lnTo>
                <a:lnTo>
                  <a:pt x="454" y="6454"/>
                </a:lnTo>
                <a:lnTo>
                  <a:pt x="493" y="6324"/>
                </a:lnTo>
                <a:lnTo>
                  <a:pt x="534" y="6194"/>
                </a:lnTo>
                <a:lnTo>
                  <a:pt x="577" y="6063"/>
                </a:lnTo>
                <a:lnTo>
                  <a:pt x="623" y="5934"/>
                </a:lnTo>
                <a:lnTo>
                  <a:pt x="669" y="5805"/>
                </a:lnTo>
                <a:lnTo>
                  <a:pt x="717" y="5676"/>
                </a:lnTo>
                <a:lnTo>
                  <a:pt x="766" y="5548"/>
                </a:lnTo>
                <a:lnTo>
                  <a:pt x="818" y="5421"/>
                </a:lnTo>
                <a:lnTo>
                  <a:pt x="870" y="5294"/>
                </a:lnTo>
                <a:lnTo>
                  <a:pt x="924" y="5168"/>
                </a:lnTo>
                <a:lnTo>
                  <a:pt x="981" y="5042"/>
                </a:lnTo>
                <a:lnTo>
                  <a:pt x="1038" y="4918"/>
                </a:lnTo>
                <a:lnTo>
                  <a:pt x="1097" y="4793"/>
                </a:lnTo>
                <a:lnTo>
                  <a:pt x="1158" y="4669"/>
                </a:lnTo>
                <a:lnTo>
                  <a:pt x="1220" y="4547"/>
                </a:lnTo>
                <a:lnTo>
                  <a:pt x="1283" y="4425"/>
                </a:lnTo>
                <a:lnTo>
                  <a:pt x="1349" y="4303"/>
                </a:lnTo>
                <a:lnTo>
                  <a:pt x="1416" y="4184"/>
                </a:lnTo>
                <a:lnTo>
                  <a:pt x="1483" y="4064"/>
                </a:lnTo>
                <a:lnTo>
                  <a:pt x="1554" y="3945"/>
                </a:lnTo>
                <a:lnTo>
                  <a:pt x="1625" y="3828"/>
                </a:lnTo>
                <a:lnTo>
                  <a:pt x="1698" y="3712"/>
                </a:lnTo>
                <a:lnTo>
                  <a:pt x="1772" y="3596"/>
                </a:lnTo>
                <a:lnTo>
                  <a:pt x="1848" y="3482"/>
                </a:lnTo>
                <a:lnTo>
                  <a:pt x="1925" y="3368"/>
                </a:lnTo>
                <a:lnTo>
                  <a:pt x="2003" y="3256"/>
                </a:lnTo>
                <a:lnTo>
                  <a:pt x="2084" y="3145"/>
                </a:lnTo>
                <a:lnTo>
                  <a:pt x="2165" y="3035"/>
                </a:lnTo>
                <a:lnTo>
                  <a:pt x="2248" y="2926"/>
                </a:lnTo>
                <a:lnTo>
                  <a:pt x="2332" y="2819"/>
                </a:lnTo>
                <a:lnTo>
                  <a:pt x="2419" y="2712"/>
                </a:lnTo>
                <a:lnTo>
                  <a:pt x="2506" y="2607"/>
                </a:lnTo>
                <a:lnTo>
                  <a:pt x="2595" y="2503"/>
                </a:lnTo>
                <a:lnTo>
                  <a:pt x="2685" y="2402"/>
                </a:lnTo>
                <a:lnTo>
                  <a:pt x="2777" y="2300"/>
                </a:lnTo>
                <a:lnTo>
                  <a:pt x="2869" y="2201"/>
                </a:lnTo>
                <a:lnTo>
                  <a:pt x="2964" y="2103"/>
                </a:lnTo>
                <a:lnTo>
                  <a:pt x="3059" y="2007"/>
                </a:lnTo>
                <a:lnTo>
                  <a:pt x="3157" y="1911"/>
                </a:lnTo>
                <a:lnTo>
                  <a:pt x="3254" y="1817"/>
                </a:lnTo>
                <a:lnTo>
                  <a:pt x="3355" y="1726"/>
                </a:lnTo>
                <a:lnTo>
                  <a:pt x="3456" y="1635"/>
                </a:lnTo>
                <a:lnTo>
                  <a:pt x="3558" y="1546"/>
                </a:lnTo>
                <a:lnTo>
                  <a:pt x="3663" y="1459"/>
                </a:lnTo>
                <a:lnTo>
                  <a:pt x="3767" y="1374"/>
                </a:lnTo>
                <a:lnTo>
                  <a:pt x="3874" y="1291"/>
                </a:lnTo>
                <a:lnTo>
                  <a:pt x="3982" y="1208"/>
                </a:lnTo>
                <a:lnTo>
                  <a:pt x="4091" y="1129"/>
                </a:lnTo>
                <a:lnTo>
                  <a:pt x="4202" y="1050"/>
                </a:lnTo>
                <a:lnTo>
                  <a:pt x="4314" y="974"/>
                </a:lnTo>
                <a:lnTo>
                  <a:pt x="4370" y="936"/>
                </a:lnTo>
                <a:lnTo>
                  <a:pt x="4427" y="899"/>
                </a:lnTo>
                <a:lnTo>
                  <a:pt x="4484" y="862"/>
                </a:lnTo>
                <a:lnTo>
                  <a:pt x="4542" y="827"/>
                </a:lnTo>
                <a:lnTo>
                  <a:pt x="4600" y="792"/>
                </a:lnTo>
                <a:lnTo>
                  <a:pt x="4658" y="758"/>
                </a:lnTo>
                <a:lnTo>
                  <a:pt x="4717" y="723"/>
                </a:lnTo>
                <a:lnTo>
                  <a:pt x="4775" y="691"/>
                </a:lnTo>
                <a:lnTo>
                  <a:pt x="4834" y="658"/>
                </a:lnTo>
                <a:lnTo>
                  <a:pt x="4895" y="627"/>
                </a:lnTo>
                <a:lnTo>
                  <a:pt x="4954" y="596"/>
                </a:lnTo>
                <a:lnTo>
                  <a:pt x="5015" y="566"/>
                </a:lnTo>
                <a:lnTo>
                  <a:pt x="5075" y="536"/>
                </a:lnTo>
                <a:lnTo>
                  <a:pt x="5135" y="507"/>
                </a:lnTo>
                <a:lnTo>
                  <a:pt x="5197" y="479"/>
                </a:lnTo>
                <a:lnTo>
                  <a:pt x="5258" y="452"/>
                </a:lnTo>
                <a:lnTo>
                  <a:pt x="5319" y="425"/>
                </a:lnTo>
                <a:lnTo>
                  <a:pt x="5381" y="399"/>
                </a:lnTo>
                <a:lnTo>
                  <a:pt x="5443" y="373"/>
                </a:lnTo>
                <a:lnTo>
                  <a:pt x="5505" y="349"/>
                </a:lnTo>
                <a:lnTo>
                  <a:pt x="5568" y="325"/>
                </a:lnTo>
                <a:lnTo>
                  <a:pt x="5630" y="302"/>
                </a:lnTo>
                <a:lnTo>
                  <a:pt x="5693" y="280"/>
                </a:lnTo>
                <a:lnTo>
                  <a:pt x="5757" y="259"/>
                </a:lnTo>
                <a:lnTo>
                  <a:pt x="5820" y="239"/>
                </a:lnTo>
                <a:lnTo>
                  <a:pt x="5883" y="219"/>
                </a:lnTo>
                <a:lnTo>
                  <a:pt x="5948" y="199"/>
                </a:lnTo>
                <a:lnTo>
                  <a:pt x="6011" y="181"/>
                </a:lnTo>
                <a:lnTo>
                  <a:pt x="6076" y="164"/>
                </a:lnTo>
                <a:lnTo>
                  <a:pt x="6140" y="148"/>
                </a:lnTo>
                <a:lnTo>
                  <a:pt x="6204" y="132"/>
                </a:lnTo>
                <a:lnTo>
                  <a:pt x="6270" y="117"/>
                </a:lnTo>
                <a:lnTo>
                  <a:pt x="6334" y="103"/>
                </a:lnTo>
                <a:lnTo>
                  <a:pt x="6399" y="90"/>
                </a:lnTo>
                <a:lnTo>
                  <a:pt x="6465" y="78"/>
                </a:lnTo>
                <a:lnTo>
                  <a:pt x="6530" y="67"/>
                </a:lnTo>
                <a:lnTo>
                  <a:pt x="6595" y="56"/>
                </a:lnTo>
                <a:lnTo>
                  <a:pt x="6661" y="47"/>
                </a:lnTo>
                <a:lnTo>
                  <a:pt x="6726" y="38"/>
                </a:lnTo>
                <a:lnTo>
                  <a:pt x="6793" y="30"/>
                </a:lnTo>
                <a:lnTo>
                  <a:pt x="6858" y="24"/>
                </a:lnTo>
                <a:lnTo>
                  <a:pt x="6924" y="17"/>
                </a:lnTo>
                <a:lnTo>
                  <a:pt x="6991" y="12"/>
                </a:lnTo>
                <a:lnTo>
                  <a:pt x="7057" y="8"/>
                </a:lnTo>
                <a:lnTo>
                  <a:pt x="7123" y="4"/>
                </a:lnTo>
                <a:lnTo>
                  <a:pt x="7190" y="2"/>
                </a:lnTo>
                <a:lnTo>
                  <a:pt x="7256" y="1"/>
                </a:lnTo>
                <a:lnTo>
                  <a:pt x="7324" y="0"/>
                </a:lnTo>
                <a:lnTo>
                  <a:pt x="7390" y="1"/>
                </a:lnTo>
                <a:lnTo>
                  <a:pt x="7456" y="3"/>
                </a:lnTo>
                <a:lnTo>
                  <a:pt x="7524" y="5"/>
                </a:lnTo>
                <a:lnTo>
                  <a:pt x="7590" y="9"/>
                </a:lnTo>
                <a:lnTo>
                  <a:pt x="7658" y="13"/>
                </a:lnTo>
                <a:lnTo>
                  <a:pt x="7724" y="19"/>
                </a:lnTo>
                <a:lnTo>
                  <a:pt x="7791" y="26"/>
                </a:lnTo>
                <a:lnTo>
                  <a:pt x="7859" y="34"/>
                </a:lnTo>
                <a:lnTo>
                  <a:pt x="7925" y="43"/>
                </a:lnTo>
                <a:lnTo>
                  <a:pt x="7992" y="52"/>
                </a:lnTo>
                <a:lnTo>
                  <a:pt x="8060" y="63"/>
                </a:lnTo>
                <a:lnTo>
                  <a:pt x="8127" y="75"/>
                </a:lnTo>
                <a:lnTo>
                  <a:pt x="8194" y="87"/>
                </a:lnTo>
                <a:lnTo>
                  <a:pt x="8261" y="101"/>
                </a:lnTo>
                <a:lnTo>
                  <a:pt x="8328" y="116"/>
                </a:lnTo>
                <a:lnTo>
                  <a:pt x="8395" y="132"/>
                </a:lnTo>
                <a:lnTo>
                  <a:pt x="8444" y="144"/>
                </a:lnTo>
                <a:lnTo>
                  <a:pt x="8492" y="157"/>
                </a:lnTo>
                <a:lnTo>
                  <a:pt x="8541" y="171"/>
                </a:lnTo>
                <a:lnTo>
                  <a:pt x="8589" y="185"/>
                </a:lnTo>
                <a:lnTo>
                  <a:pt x="8637" y="199"/>
                </a:lnTo>
                <a:lnTo>
                  <a:pt x="8684" y="216"/>
                </a:lnTo>
                <a:lnTo>
                  <a:pt x="8732" y="231"/>
                </a:lnTo>
                <a:lnTo>
                  <a:pt x="8779" y="248"/>
                </a:lnTo>
                <a:lnTo>
                  <a:pt x="8872" y="282"/>
                </a:lnTo>
                <a:lnTo>
                  <a:pt x="8964" y="318"/>
                </a:lnTo>
                <a:lnTo>
                  <a:pt x="9055" y="357"/>
                </a:lnTo>
                <a:lnTo>
                  <a:pt x="9146" y="398"/>
                </a:lnTo>
                <a:lnTo>
                  <a:pt x="9234" y="440"/>
                </a:lnTo>
                <a:lnTo>
                  <a:pt x="9323" y="485"/>
                </a:lnTo>
                <a:lnTo>
                  <a:pt x="9409" y="531"/>
                </a:lnTo>
                <a:lnTo>
                  <a:pt x="9496" y="579"/>
                </a:lnTo>
                <a:lnTo>
                  <a:pt x="9580" y="629"/>
                </a:lnTo>
                <a:lnTo>
                  <a:pt x="9665" y="680"/>
                </a:lnTo>
                <a:lnTo>
                  <a:pt x="9748" y="733"/>
                </a:lnTo>
                <a:lnTo>
                  <a:pt x="9831" y="788"/>
                </a:lnTo>
                <a:lnTo>
                  <a:pt x="9912" y="843"/>
                </a:lnTo>
                <a:lnTo>
                  <a:pt x="9993" y="901"/>
                </a:lnTo>
                <a:lnTo>
                  <a:pt x="10072" y="960"/>
                </a:lnTo>
                <a:lnTo>
                  <a:pt x="10151" y="1020"/>
                </a:lnTo>
                <a:lnTo>
                  <a:pt x="10229" y="1081"/>
                </a:lnTo>
                <a:lnTo>
                  <a:pt x="10306" y="1144"/>
                </a:lnTo>
                <a:lnTo>
                  <a:pt x="10382" y="1207"/>
                </a:lnTo>
                <a:lnTo>
                  <a:pt x="10457" y="1272"/>
                </a:lnTo>
                <a:lnTo>
                  <a:pt x="10532" y="1338"/>
                </a:lnTo>
                <a:lnTo>
                  <a:pt x="10606" y="1404"/>
                </a:lnTo>
                <a:lnTo>
                  <a:pt x="10680" y="1473"/>
                </a:lnTo>
                <a:lnTo>
                  <a:pt x="10752" y="1541"/>
                </a:lnTo>
                <a:lnTo>
                  <a:pt x="10824" y="1610"/>
                </a:lnTo>
                <a:lnTo>
                  <a:pt x="10895" y="1680"/>
                </a:lnTo>
                <a:lnTo>
                  <a:pt x="10964" y="1751"/>
                </a:lnTo>
                <a:lnTo>
                  <a:pt x="11035" y="1823"/>
                </a:lnTo>
                <a:close/>
              </a:path>
            </a:pathLst>
          </a:custGeom>
          <a:solidFill>
            <a:srgbClr val="966F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25292" name="TextBox 29"/>
          <p:cNvSpPr txBox="1">
            <a:spLocks noChangeArrowheads="1"/>
          </p:cNvSpPr>
          <p:nvPr/>
        </p:nvSpPr>
        <p:spPr bwMode="auto">
          <a:xfrm>
            <a:off x="7810500" y="2658534"/>
            <a:ext cx="608292" cy="24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5449" tIns="27724" rIns="55449" bIns="27724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ru-RU" sz="1200" dirty="0">
                <a:solidFill>
                  <a:schemeClr val="bg1"/>
                </a:solidFill>
                <a:latin typeface="Calibri" panose="020F0502020204030204" pitchFamily="34" charset="0"/>
              </a:rPr>
              <a:t>Мозок</a:t>
            </a:r>
            <a:endParaRPr lang="ru-RU" altLang="ru-RU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25293" name="Freeform 10"/>
          <p:cNvSpPr>
            <a:spLocks/>
          </p:cNvSpPr>
          <p:nvPr/>
        </p:nvSpPr>
        <p:spPr bwMode="auto">
          <a:xfrm>
            <a:off x="8314267" y="1534584"/>
            <a:ext cx="2436284" cy="1642533"/>
          </a:xfrm>
          <a:custGeom>
            <a:avLst/>
            <a:gdLst>
              <a:gd name="T0" fmla="*/ 3782358 w 12590"/>
              <a:gd name="T1" fmla="*/ 2693019 h 8493"/>
              <a:gd name="T2" fmla="*/ 3772148 w 12590"/>
              <a:gd name="T3" fmla="*/ 2644507 h 8493"/>
              <a:gd name="T4" fmla="*/ 3741516 w 12590"/>
              <a:gd name="T5" fmla="*/ 2592485 h 8493"/>
              <a:gd name="T6" fmla="*/ 3672914 w 12590"/>
              <a:gd name="T7" fmla="*/ 2518122 h 8493"/>
              <a:gd name="T8" fmla="*/ 3631753 w 12590"/>
              <a:gd name="T9" fmla="*/ 2491951 h 8493"/>
              <a:gd name="T10" fmla="*/ 3536987 w 12590"/>
              <a:gd name="T11" fmla="*/ 2459717 h 8493"/>
              <a:gd name="T12" fmla="*/ 3427224 w 12590"/>
              <a:gd name="T13" fmla="*/ 2449504 h 8493"/>
              <a:gd name="T14" fmla="*/ 3236415 w 12590"/>
              <a:gd name="T15" fmla="*/ 2459717 h 8493"/>
              <a:gd name="T16" fmla="*/ 3130800 w 12590"/>
              <a:gd name="T17" fmla="*/ 2463227 h 8493"/>
              <a:gd name="T18" fmla="*/ 3023909 w 12590"/>
              <a:gd name="T19" fmla="*/ 2455568 h 8493"/>
              <a:gd name="T20" fmla="*/ 2842034 w 12590"/>
              <a:gd name="T21" fmla="*/ 2420142 h 8493"/>
              <a:gd name="T22" fmla="*/ 2666541 w 12590"/>
              <a:gd name="T23" fmla="*/ 2364290 h 8493"/>
              <a:gd name="T24" fmla="*/ 2466478 w 12590"/>
              <a:gd name="T25" fmla="*/ 2270778 h 8493"/>
              <a:gd name="T26" fmla="*/ 2284284 w 12590"/>
              <a:gd name="T27" fmla="*/ 2147585 h 8493"/>
              <a:gd name="T28" fmla="*/ 2135274 w 12590"/>
              <a:gd name="T29" fmla="*/ 2009072 h 8493"/>
              <a:gd name="T30" fmla="*/ 2064758 w 12590"/>
              <a:gd name="T31" fmla="*/ 1925135 h 8493"/>
              <a:gd name="T32" fmla="*/ 2001899 w 12590"/>
              <a:gd name="T33" fmla="*/ 1834495 h 8493"/>
              <a:gd name="T34" fmla="*/ 1947018 w 12590"/>
              <a:gd name="T35" fmla="*/ 1737791 h 8493"/>
              <a:gd name="T36" fmla="*/ 1766738 w 12590"/>
              <a:gd name="T37" fmla="*/ 1381935 h 8493"/>
              <a:gd name="T38" fmla="*/ 1643255 w 12590"/>
              <a:gd name="T39" fmla="*/ 1162677 h 8493"/>
              <a:gd name="T40" fmla="*/ 1502541 w 12590"/>
              <a:gd name="T41" fmla="*/ 956184 h 8493"/>
              <a:gd name="T42" fmla="*/ 1374591 w 12590"/>
              <a:gd name="T43" fmla="*/ 806820 h 8493"/>
              <a:gd name="T44" fmla="*/ 1282377 w 12590"/>
              <a:gd name="T45" fmla="*/ 719053 h 8493"/>
              <a:gd name="T46" fmla="*/ 1181229 w 12590"/>
              <a:gd name="T47" fmla="*/ 637988 h 8493"/>
              <a:gd name="T48" fmla="*/ 1069552 w 12590"/>
              <a:gd name="T49" fmla="*/ 564264 h 8493"/>
              <a:gd name="T50" fmla="*/ 946387 w 12590"/>
              <a:gd name="T51" fmla="*/ 498518 h 8493"/>
              <a:gd name="T52" fmla="*/ 810779 w 12590"/>
              <a:gd name="T53" fmla="*/ 442028 h 8493"/>
              <a:gd name="T54" fmla="*/ 661450 w 12590"/>
              <a:gd name="T55" fmla="*/ 394793 h 8493"/>
              <a:gd name="T56" fmla="*/ 497444 w 12590"/>
              <a:gd name="T57" fmla="*/ 357771 h 8493"/>
              <a:gd name="T58" fmla="*/ 317483 w 12590"/>
              <a:gd name="T59" fmla="*/ 332239 h 8493"/>
              <a:gd name="T60" fmla="*/ 120612 w 12590"/>
              <a:gd name="T61" fmla="*/ 318515 h 8493"/>
              <a:gd name="T62" fmla="*/ 8934 w 12590"/>
              <a:gd name="T63" fmla="*/ 315324 h 8493"/>
              <a:gd name="T64" fmla="*/ 63497 w 12590"/>
              <a:gd name="T65" fmla="*/ 295536 h 8493"/>
              <a:gd name="T66" fmla="*/ 164645 w 12590"/>
              <a:gd name="T67" fmla="*/ 240323 h 8493"/>
              <a:gd name="T68" fmla="*/ 328013 w 12590"/>
              <a:gd name="T69" fmla="*/ 178726 h 8493"/>
              <a:gd name="T70" fmla="*/ 550092 w 12590"/>
              <a:gd name="T71" fmla="*/ 112023 h 8493"/>
              <a:gd name="T72" fmla="*/ 762279 w 12590"/>
              <a:gd name="T73" fmla="*/ 63512 h 8493"/>
              <a:gd name="T74" fmla="*/ 1059979 w 12590"/>
              <a:gd name="T75" fmla="*/ 19149 h 8493"/>
              <a:gd name="T76" fmla="*/ 1363742 w 12590"/>
              <a:gd name="T77" fmla="*/ 638 h 8493"/>
              <a:gd name="T78" fmla="*/ 1670058 w 12590"/>
              <a:gd name="T79" fmla="*/ 7979 h 8493"/>
              <a:gd name="T80" fmla="*/ 1975097 w 12590"/>
              <a:gd name="T81" fmla="*/ 42128 h 8493"/>
              <a:gd name="T82" fmla="*/ 2276307 w 12590"/>
              <a:gd name="T83" fmla="*/ 102767 h 8493"/>
              <a:gd name="T84" fmla="*/ 2569221 w 12590"/>
              <a:gd name="T85" fmla="*/ 190535 h 8493"/>
              <a:gd name="T86" fmla="*/ 2850968 w 12590"/>
              <a:gd name="T87" fmla="*/ 306068 h 8493"/>
              <a:gd name="T88" fmla="*/ 3117718 w 12590"/>
              <a:gd name="T89" fmla="*/ 449687 h 8493"/>
              <a:gd name="T90" fmla="*/ 3332138 w 12590"/>
              <a:gd name="T91" fmla="*/ 595221 h 8493"/>
              <a:gd name="T92" fmla="*/ 3449559 w 12590"/>
              <a:gd name="T93" fmla="*/ 690968 h 8493"/>
              <a:gd name="T94" fmla="*/ 3558365 w 12590"/>
              <a:gd name="T95" fmla="*/ 794693 h 8493"/>
              <a:gd name="T96" fmla="*/ 3658556 w 12590"/>
              <a:gd name="T97" fmla="*/ 906077 h 8493"/>
              <a:gd name="T98" fmla="*/ 3748217 w 12590"/>
              <a:gd name="T99" fmla="*/ 1024802 h 8493"/>
              <a:gd name="T100" fmla="*/ 3826710 w 12590"/>
              <a:gd name="T101" fmla="*/ 1150549 h 8493"/>
              <a:gd name="T102" fmla="*/ 3893078 w 12590"/>
              <a:gd name="T103" fmla="*/ 1282678 h 8493"/>
              <a:gd name="T104" fmla="*/ 3946365 w 12590"/>
              <a:gd name="T105" fmla="*/ 1421830 h 8493"/>
              <a:gd name="T106" fmla="*/ 3985611 w 12590"/>
              <a:gd name="T107" fmla="*/ 1566087 h 8493"/>
              <a:gd name="T108" fmla="*/ 4009542 w 12590"/>
              <a:gd name="T109" fmla="*/ 1716408 h 8493"/>
              <a:gd name="T110" fmla="*/ 4016881 w 12590"/>
              <a:gd name="T111" fmla="*/ 1818537 h 8493"/>
              <a:gd name="T112" fmla="*/ 4009861 w 12590"/>
              <a:gd name="T113" fmla="*/ 1992476 h 8493"/>
              <a:gd name="T114" fmla="*/ 3971891 w 12590"/>
              <a:gd name="T115" fmla="*/ 2209181 h 8493"/>
              <a:gd name="T116" fmla="*/ 3906480 w 12590"/>
              <a:gd name="T117" fmla="*/ 2420142 h 8493"/>
              <a:gd name="T118" fmla="*/ 3819690 w 12590"/>
              <a:gd name="T119" fmla="*/ 2625039 h 849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2590"/>
              <a:gd name="T181" fmla="*/ 0 h 8493"/>
              <a:gd name="T182" fmla="*/ 12590 w 12590"/>
              <a:gd name="T183" fmla="*/ 8493 h 8493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2590" h="8493">
                <a:moveTo>
                  <a:pt x="11839" y="8493"/>
                </a:moveTo>
                <a:lnTo>
                  <a:pt x="11839" y="8493"/>
                </a:lnTo>
                <a:lnTo>
                  <a:pt x="11843" y="8485"/>
                </a:lnTo>
                <a:lnTo>
                  <a:pt x="11846" y="8476"/>
                </a:lnTo>
                <a:lnTo>
                  <a:pt x="11849" y="8467"/>
                </a:lnTo>
                <a:lnTo>
                  <a:pt x="11851" y="8458"/>
                </a:lnTo>
                <a:lnTo>
                  <a:pt x="11854" y="8438"/>
                </a:lnTo>
                <a:lnTo>
                  <a:pt x="11855" y="8418"/>
                </a:lnTo>
                <a:lnTo>
                  <a:pt x="11854" y="8398"/>
                </a:lnTo>
                <a:lnTo>
                  <a:pt x="11851" y="8376"/>
                </a:lnTo>
                <a:lnTo>
                  <a:pt x="11846" y="8354"/>
                </a:lnTo>
                <a:lnTo>
                  <a:pt x="11839" y="8331"/>
                </a:lnTo>
                <a:lnTo>
                  <a:pt x="11831" y="8309"/>
                </a:lnTo>
                <a:lnTo>
                  <a:pt x="11822" y="8286"/>
                </a:lnTo>
                <a:lnTo>
                  <a:pt x="11811" y="8262"/>
                </a:lnTo>
                <a:lnTo>
                  <a:pt x="11799" y="8239"/>
                </a:lnTo>
                <a:lnTo>
                  <a:pt x="11786" y="8216"/>
                </a:lnTo>
                <a:lnTo>
                  <a:pt x="11772" y="8192"/>
                </a:lnTo>
                <a:lnTo>
                  <a:pt x="11757" y="8168"/>
                </a:lnTo>
                <a:lnTo>
                  <a:pt x="11742" y="8145"/>
                </a:lnTo>
                <a:lnTo>
                  <a:pt x="11726" y="8123"/>
                </a:lnTo>
                <a:lnTo>
                  <a:pt x="11709" y="8100"/>
                </a:lnTo>
                <a:lnTo>
                  <a:pt x="11674" y="8057"/>
                </a:lnTo>
                <a:lnTo>
                  <a:pt x="11639" y="8016"/>
                </a:lnTo>
                <a:lnTo>
                  <a:pt x="11605" y="7978"/>
                </a:lnTo>
                <a:lnTo>
                  <a:pt x="11571" y="7944"/>
                </a:lnTo>
                <a:lnTo>
                  <a:pt x="11540" y="7915"/>
                </a:lnTo>
                <a:lnTo>
                  <a:pt x="11511" y="7890"/>
                </a:lnTo>
                <a:lnTo>
                  <a:pt x="11487" y="7872"/>
                </a:lnTo>
                <a:lnTo>
                  <a:pt x="11467" y="7858"/>
                </a:lnTo>
                <a:lnTo>
                  <a:pt x="11446" y="7845"/>
                </a:lnTo>
                <a:lnTo>
                  <a:pt x="11425" y="7832"/>
                </a:lnTo>
                <a:lnTo>
                  <a:pt x="11404" y="7819"/>
                </a:lnTo>
                <a:lnTo>
                  <a:pt x="11382" y="7808"/>
                </a:lnTo>
                <a:lnTo>
                  <a:pt x="11361" y="7797"/>
                </a:lnTo>
                <a:lnTo>
                  <a:pt x="11316" y="7777"/>
                </a:lnTo>
                <a:lnTo>
                  <a:pt x="11271" y="7759"/>
                </a:lnTo>
                <a:lnTo>
                  <a:pt x="11226" y="7743"/>
                </a:lnTo>
                <a:lnTo>
                  <a:pt x="11180" y="7729"/>
                </a:lnTo>
                <a:lnTo>
                  <a:pt x="11132" y="7717"/>
                </a:lnTo>
                <a:lnTo>
                  <a:pt x="11085" y="7707"/>
                </a:lnTo>
                <a:lnTo>
                  <a:pt x="11038" y="7698"/>
                </a:lnTo>
                <a:lnTo>
                  <a:pt x="10988" y="7691"/>
                </a:lnTo>
                <a:lnTo>
                  <a:pt x="10940" y="7685"/>
                </a:lnTo>
                <a:lnTo>
                  <a:pt x="10891" y="7681"/>
                </a:lnTo>
                <a:lnTo>
                  <a:pt x="10842" y="7678"/>
                </a:lnTo>
                <a:lnTo>
                  <a:pt x="10791" y="7676"/>
                </a:lnTo>
                <a:lnTo>
                  <a:pt x="10741" y="7675"/>
                </a:lnTo>
                <a:lnTo>
                  <a:pt x="10691" y="7675"/>
                </a:lnTo>
                <a:lnTo>
                  <a:pt x="10641" y="7676"/>
                </a:lnTo>
                <a:lnTo>
                  <a:pt x="10590" y="7678"/>
                </a:lnTo>
                <a:lnTo>
                  <a:pt x="10540" y="7680"/>
                </a:lnTo>
                <a:lnTo>
                  <a:pt x="10439" y="7686"/>
                </a:lnTo>
                <a:lnTo>
                  <a:pt x="10340" y="7693"/>
                </a:lnTo>
                <a:lnTo>
                  <a:pt x="10143" y="7707"/>
                </a:lnTo>
                <a:lnTo>
                  <a:pt x="10047" y="7713"/>
                </a:lnTo>
                <a:lnTo>
                  <a:pt x="10000" y="7716"/>
                </a:lnTo>
                <a:lnTo>
                  <a:pt x="9954" y="7718"/>
                </a:lnTo>
                <a:lnTo>
                  <a:pt x="9906" y="7719"/>
                </a:lnTo>
                <a:lnTo>
                  <a:pt x="9859" y="7719"/>
                </a:lnTo>
                <a:lnTo>
                  <a:pt x="9812" y="7718"/>
                </a:lnTo>
                <a:lnTo>
                  <a:pt x="9764" y="7717"/>
                </a:lnTo>
                <a:lnTo>
                  <a:pt x="9716" y="7715"/>
                </a:lnTo>
                <a:lnTo>
                  <a:pt x="9668" y="7712"/>
                </a:lnTo>
                <a:lnTo>
                  <a:pt x="9621" y="7709"/>
                </a:lnTo>
                <a:lnTo>
                  <a:pt x="9572" y="7705"/>
                </a:lnTo>
                <a:lnTo>
                  <a:pt x="9525" y="7700"/>
                </a:lnTo>
                <a:lnTo>
                  <a:pt x="9477" y="7694"/>
                </a:lnTo>
                <a:lnTo>
                  <a:pt x="9430" y="7688"/>
                </a:lnTo>
                <a:lnTo>
                  <a:pt x="9381" y="7682"/>
                </a:lnTo>
                <a:lnTo>
                  <a:pt x="9286" y="7667"/>
                </a:lnTo>
                <a:lnTo>
                  <a:pt x="9190" y="7648"/>
                </a:lnTo>
                <a:lnTo>
                  <a:pt x="9096" y="7628"/>
                </a:lnTo>
                <a:lnTo>
                  <a:pt x="9001" y="7607"/>
                </a:lnTo>
                <a:lnTo>
                  <a:pt x="8907" y="7583"/>
                </a:lnTo>
                <a:lnTo>
                  <a:pt x="8814" y="7558"/>
                </a:lnTo>
                <a:lnTo>
                  <a:pt x="8722" y="7531"/>
                </a:lnTo>
                <a:lnTo>
                  <a:pt x="8630" y="7503"/>
                </a:lnTo>
                <a:lnTo>
                  <a:pt x="8540" y="7474"/>
                </a:lnTo>
                <a:lnTo>
                  <a:pt x="8450" y="7442"/>
                </a:lnTo>
                <a:lnTo>
                  <a:pt x="8357" y="7408"/>
                </a:lnTo>
                <a:lnTo>
                  <a:pt x="8264" y="7372"/>
                </a:lnTo>
                <a:lnTo>
                  <a:pt x="8172" y="7334"/>
                </a:lnTo>
                <a:lnTo>
                  <a:pt x="8082" y="7294"/>
                </a:lnTo>
                <a:lnTo>
                  <a:pt x="7992" y="7252"/>
                </a:lnTo>
                <a:lnTo>
                  <a:pt x="7904" y="7208"/>
                </a:lnTo>
                <a:lnTo>
                  <a:pt x="7816" y="7163"/>
                </a:lnTo>
                <a:lnTo>
                  <a:pt x="7730" y="7115"/>
                </a:lnTo>
                <a:lnTo>
                  <a:pt x="7644" y="7065"/>
                </a:lnTo>
                <a:lnTo>
                  <a:pt x="7560" y="7014"/>
                </a:lnTo>
                <a:lnTo>
                  <a:pt x="7478" y="6961"/>
                </a:lnTo>
                <a:lnTo>
                  <a:pt x="7396" y="6905"/>
                </a:lnTo>
                <a:lnTo>
                  <a:pt x="7316" y="6849"/>
                </a:lnTo>
                <a:lnTo>
                  <a:pt x="7236" y="6791"/>
                </a:lnTo>
                <a:lnTo>
                  <a:pt x="7159" y="6729"/>
                </a:lnTo>
                <a:lnTo>
                  <a:pt x="7082" y="6668"/>
                </a:lnTo>
                <a:lnTo>
                  <a:pt x="7008" y="6604"/>
                </a:lnTo>
                <a:lnTo>
                  <a:pt x="6935" y="6538"/>
                </a:lnTo>
                <a:lnTo>
                  <a:pt x="6863" y="6471"/>
                </a:lnTo>
                <a:lnTo>
                  <a:pt x="6794" y="6402"/>
                </a:lnTo>
                <a:lnTo>
                  <a:pt x="6725" y="6331"/>
                </a:lnTo>
                <a:lnTo>
                  <a:pt x="6692" y="6295"/>
                </a:lnTo>
                <a:lnTo>
                  <a:pt x="6659" y="6259"/>
                </a:lnTo>
                <a:lnTo>
                  <a:pt x="6627" y="6222"/>
                </a:lnTo>
                <a:lnTo>
                  <a:pt x="6595" y="6184"/>
                </a:lnTo>
                <a:lnTo>
                  <a:pt x="6563" y="6147"/>
                </a:lnTo>
                <a:lnTo>
                  <a:pt x="6532" y="6109"/>
                </a:lnTo>
                <a:lnTo>
                  <a:pt x="6501" y="6070"/>
                </a:lnTo>
                <a:lnTo>
                  <a:pt x="6471" y="6032"/>
                </a:lnTo>
                <a:lnTo>
                  <a:pt x="6442" y="5992"/>
                </a:lnTo>
                <a:lnTo>
                  <a:pt x="6412" y="5952"/>
                </a:lnTo>
                <a:lnTo>
                  <a:pt x="6383" y="5912"/>
                </a:lnTo>
                <a:lnTo>
                  <a:pt x="6355" y="5872"/>
                </a:lnTo>
                <a:lnTo>
                  <a:pt x="6327" y="5830"/>
                </a:lnTo>
                <a:lnTo>
                  <a:pt x="6300" y="5789"/>
                </a:lnTo>
                <a:lnTo>
                  <a:pt x="6274" y="5748"/>
                </a:lnTo>
                <a:lnTo>
                  <a:pt x="6248" y="5706"/>
                </a:lnTo>
                <a:lnTo>
                  <a:pt x="6221" y="5663"/>
                </a:lnTo>
                <a:lnTo>
                  <a:pt x="6196" y="5620"/>
                </a:lnTo>
                <a:lnTo>
                  <a:pt x="6172" y="5577"/>
                </a:lnTo>
                <a:lnTo>
                  <a:pt x="6148" y="5534"/>
                </a:lnTo>
                <a:lnTo>
                  <a:pt x="6124" y="5489"/>
                </a:lnTo>
                <a:lnTo>
                  <a:pt x="6102" y="5445"/>
                </a:lnTo>
                <a:lnTo>
                  <a:pt x="5999" y="5242"/>
                </a:lnTo>
                <a:lnTo>
                  <a:pt x="5897" y="5038"/>
                </a:lnTo>
                <a:lnTo>
                  <a:pt x="5795" y="4835"/>
                </a:lnTo>
                <a:lnTo>
                  <a:pt x="5692" y="4632"/>
                </a:lnTo>
                <a:lnTo>
                  <a:pt x="5589" y="4431"/>
                </a:lnTo>
                <a:lnTo>
                  <a:pt x="5537" y="4330"/>
                </a:lnTo>
                <a:lnTo>
                  <a:pt x="5484" y="4231"/>
                </a:lnTo>
                <a:lnTo>
                  <a:pt x="5430" y="4131"/>
                </a:lnTo>
                <a:lnTo>
                  <a:pt x="5376" y="4031"/>
                </a:lnTo>
                <a:lnTo>
                  <a:pt x="5320" y="3934"/>
                </a:lnTo>
                <a:lnTo>
                  <a:pt x="5265" y="3836"/>
                </a:lnTo>
                <a:lnTo>
                  <a:pt x="5208" y="3739"/>
                </a:lnTo>
                <a:lnTo>
                  <a:pt x="5150" y="3643"/>
                </a:lnTo>
                <a:lnTo>
                  <a:pt x="5091" y="3548"/>
                </a:lnTo>
                <a:lnTo>
                  <a:pt x="5031" y="3453"/>
                </a:lnTo>
                <a:lnTo>
                  <a:pt x="4969" y="3360"/>
                </a:lnTo>
                <a:lnTo>
                  <a:pt x="4907" y="3267"/>
                </a:lnTo>
                <a:lnTo>
                  <a:pt x="4843" y="3176"/>
                </a:lnTo>
                <a:lnTo>
                  <a:pt x="4776" y="3085"/>
                </a:lnTo>
                <a:lnTo>
                  <a:pt x="4709" y="2996"/>
                </a:lnTo>
                <a:lnTo>
                  <a:pt x="4640" y="2908"/>
                </a:lnTo>
                <a:lnTo>
                  <a:pt x="4570" y="2821"/>
                </a:lnTo>
                <a:lnTo>
                  <a:pt x="4497" y="2735"/>
                </a:lnTo>
                <a:lnTo>
                  <a:pt x="4422" y="2652"/>
                </a:lnTo>
                <a:lnTo>
                  <a:pt x="4385" y="2609"/>
                </a:lnTo>
                <a:lnTo>
                  <a:pt x="4346" y="2568"/>
                </a:lnTo>
                <a:lnTo>
                  <a:pt x="4308" y="2528"/>
                </a:lnTo>
                <a:lnTo>
                  <a:pt x="4267" y="2487"/>
                </a:lnTo>
                <a:lnTo>
                  <a:pt x="4228" y="2448"/>
                </a:lnTo>
                <a:lnTo>
                  <a:pt x="4187" y="2407"/>
                </a:lnTo>
                <a:lnTo>
                  <a:pt x="4146" y="2368"/>
                </a:lnTo>
                <a:lnTo>
                  <a:pt x="4104" y="2329"/>
                </a:lnTo>
                <a:lnTo>
                  <a:pt x="4062" y="2291"/>
                </a:lnTo>
                <a:lnTo>
                  <a:pt x="4019" y="2253"/>
                </a:lnTo>
                <a:lnTo>
                  <a:pt x="3976" y="2215"/>
                </a:lnTo>
                <a:lnTo>
                  <a:pt x="3931" y="2178"/>
                </a:lnTo>
                <a:lnTo>
                  <a:pt x="3887" y="2141"/>
                </a:lnTo>
                <a:lnTo>
                  <a:pt x="3842" y="2105"/>
                </a:lnTo>
                <a:lnTo>
                  <a:pt x="3796" y="2069"/>
                </a:lnTo>
                <a:lnTo>
                  <a:pt x="3749" y="2033"/>
                </a:lnTo>
                <a:lnTo>
                  <a:pt x="3702" y="1999"/>
                </a:lnTo>
                <a:lnTo>
                  <a:pt x="3654" y="1964"/>
                </a:lnTo>
                <a:lnTo>
                  <a:pt x="3606" y="1931"/>
                </a:lnTo>
                <a:lnTo>
                  <a:pt x="3556" y="1897"/>
                </a:lnTo>
                <a:lnTo>
                  <a:pt x="3506" y="1863"/>
                </a:lnTo>
                <a:lnTo>
                  <a:pt x="3456" y="1831"/>
                </a:lnTo>
                <a:lnTo>
                  <a:pt x="3404" y="1799"/>
                </a:lnTo>
                <a:lnTo>
                  <a:pt x="3352" y="1768"/>
                </a:lnTo>
                <a:lnTo>
                  <a:pt x="3299" y="1737"/>
                </a:lnTo>
                <a:lnTo>
                  <a:pt x="3245" y="1706"/>
                </a:lnTo>
                <a:lnTo>
                  <a:pt x="3191" y="1676"/>
                </a:lnTo>
                <a:lnTo>
                  <a:pt x="3136" y="1647"/>
                </a:lnTo>
                <a:lnTo>
                  <a:pt x="3081" y="1618"/>
                </a:lnTo>
                <a:lnTo>
                  <a:pt x="3024" y="1590"/>
                </a:lnTo>
                <a:lnTo>
                  <a:pt x="2966" y="1562"/>
                </a:lnTo>
                <a:lnTo>
                  <a:pt x="2909" y="1535"/>
                </a:lnTo>
                <a:lnTo>
                  <a:pt x="2849" y="1508"/>
                </a:lnTo>
                <a:lnTo>
                  <a:pt x="2789" y="1482"/>
                </a:lnTo>
                <a:lnTo>
                  <a:pt x="2729" y="1457"/>
                </a:lnTo>
                <a:lnTo>
                  <a:pt x="2667" y="1432"/>
                </a:lnTo>
                <a:lnTo>
                  <a:pt x="2605" y="1408"/>
                </a:lnTo>
                <a:lnTo>
                  <a:pt x="2541" y="1385"/>
                </a:lnTo>
                <a:lnTo>
                  <a:pt x="2477" y="1362"/>
                </a:lnTo>
                <a:lnTo>
                  <a:pt x="2412" y="1338"/>
                </a:lnTo>
                <a:lnTo>
                  <a:pt x="2346" y="1317"/>
                </a:lnTo>
                <a:lnTo>
                  <a:pt x="2279" y="1296"/>
                </a:lnTo>
                <a:lnTo>
                  <a:pt x="2212" y="1276"/>
                </a:lnTo>
                <a:lnTo>
                  <a:pt x="2143" y="1256"/>
                </a:lnTo>
                <a:lnTo>
                  <a:pt x="2073" y="1237"/>
                </a:lnTo>
                <a:lnTo>
                  <a:pt x="2002" y="1218"/>
                </a:lnTo>
                <a:lnTo>
                  <a:pt x="1931" y="1201"/>
                </a:lnTo>
                <a:lnTo>
                  <a:pt x="1859" y="1184"/>
                </a:lnTo>
                <a:lnTo>
                  <a:pt x="1785" y="1166"/>
                </a:lnTo>
                <a:lnTo>
                  <a:pt x="1711" y="1151"/>
                </a:lnTo>
                <a:lnTo>
                  <a:pt x="1635" y="1136"/>
                </a:lnTo>
                <a:lnTo>
                  <a:pt x="1559" y="1121"/>
                </a:lnTo>
                <a:lnTo>
                  <a:pt x="1481" y="1108"/>
                </a:lnTo>
                <a:lnTo>
                  <a:pt x="1403" y="1095"/>
                </a:lnTo>
                <a:lnTo>
                  <a:pt x="1324" y="1083"/>
                </a:lnTo>
                <a:lnTo>
                  <a:pt x="1243" y="1071"/>
                </a:lnTo>
                <a:lnTo>
                  <a:pt x="1162" y="1061"/>
                </a:lnTo>
                <a:lnTo>
                  <a:pt x="1078" y="1051"/>
                </a:lnTo>
                <a:lnTo>
                  <a:pt x="995" y="1041"/>
                </a:lnTo>
                <a:lnTo>
                  <a:pt x="910" y="1033"/>
                </a:lnTo>
                <a:lnTo>
                  <a:pt x="824" y="1025"/>
                </a:lnTo>
                <a:lnTo>
                  <a:pt x="737" y="1018"/>
                </a:lnTo>
                <a:lnTo>
                  <a:pt x="649" y="1012"/>
                </a:lnTo>
                <a:lnTo>
                  <a:pt x="560" y="1007"/>
                </a:lnTo>
                <a:lnTo>
                  <a:pt x="470" y="1002"/>
                </a:lnTo>
                <a:lnTo>
                  <a:pt x="378" y="998"/>
                </a:lnTo>
                <a:lnTo>
                  <a:pt x="286" y="996"/>
                </a:lnTo>
                <a:lnTo>
                  <a:pt x="191" y="993"/>
                </a:lnTo>
                <a:lnTo>
                  <a:pt x="97" y="992"/>
                </a:lnTo>
                <a:lnTo>
                  <a:pt x="0" y="992"/>
                </a:lnTo>
                <a:lnTo>
                  <a:pt x="14" y="991"/>
                </a:lnTo>
                <a:lnTo>
                  <a:pt x="28" y="988"/>
                </a:lnTo>
                <a:lnTo>
                  <a:pt x="43" y="986"/>
                </a:lnTo>
                <a:lnTo>
                  <a:pt x="59" y="982"/>
                </a:lnTo>
                <a:lnTo>
                  <a:pt x="75" y="978"/>
                </a:lnTo>
                <a:lnTo>
                  <a:pt x="92" y="972"/>
                </a:lnTo>
                <a:lnTo>
                  <a:pt x="127" y="959"/>
                </a:lnTo>
                <a:lnTo>
                  <a:pt x="163" y="944"/>
                </a:lnTo>
                <a:lnTo>
                  <a:pt x="199" y="926"/>
                </a:lnTo>
                <a:lnTo>
                  <a:pt x="237" y="907"/>
                </a:lnTo>
                <a:lnTo>
                  <a:pt x="275" y="887"/>
                </a:lnTo>
                <a:lnTo>
                  <a:pt x="350" y="845"/>
                </a:lnTo>
                <a:lnTo>
                  <a:pt x="421" y="803"/>
                </a:lnTo>
                <a:lnTo>
                  <a:pt x="456" y="785"/>
                </a:lnTo>
                <a:lnTo>
                  <a:pt x="487" y="768"/>
                </a:lnTo>
                <a:lnTo>
                  <a:pt x="516" y="753"/>
                </a:lnTo>
                <a:lnTo>
                  <a:pt x="542" y="742"/>
                </a:lnTo>
                <a:lnTo>
                  <a:pt x="639" y="703"/>
                </a:lnTo>
                <a:lnTo>
                  <a:pt x="735" y="666"/>
                </a:lnTo>
                <a:lnTo>
                  <a:pt x="833" y="629"/>
                </a:lnTo>
                <a:lnTo>
                  <a:pt x="930" y="594"/>
                </a:lnTo>
                <a:lnTo>
                  <a:pt x="1028" y="560"/>
                </a:lnTo>
                <a:lnTo>
                  <a:pt x="1126" y="527"/>
                </a:lnTo>
                <a:lnTo>
                  <a:pt x="1225" y="495"/>
                </a:lnTo>
                <a:lnTo>
                  <a:pt x="1324" y="465"/>
                </a:lnTo>
                <a:lnTo>
                  <a:pt x="1423" y="434"/>
                </a:lnTo>
                <a:lnTo>
                  <a:pt x="1523" y="405"/>
                </a:lnTo>
                <a:lnTo>
                  <a:pt x="1623" y="378"/>
                </a:lnTo>
                <a:lnTo>
                  <a:pt x="1724" y="351"/>
                </a:lnTo>
                <a:lnTo>
                  <a:pt x="1823" y="325"/>
                </a:lnTo>
                <a:lnTo>
                  <a:pt x="1925" y="301"/>
                </a:lnTo>
                <a:lnTo>
                  <a:pt x="2026" y="277"/>
                </a:lnTo>
                <a:lnTo>
                  <a:pt x="2127" y="253"/>
                </a:lnTo>
                <a:lnTo>
                  <a:pt x="2257" y="225"/>
                </a:lnTo>
                <a:lnTo>
                  <a:pt x="2389" y="199"/>
                </a:lnTo>
                <a:lnTo>
                  <a:pt x="2520" y="175"/>
                </a:lnTo>
                <a:lnTo>
                  <a:pt x="2653" y="152"/>
                </a:lnTo>
                <a:lnTo>
                  <a:pt x="2786" y="130"/>
                </a:lnTo>
                <a:lnTo>
                  <a:pt x="2919" y="111"/>
                </a:lnTo>
                <a:lnTo>
                  <a:pt x="3052" y="92"/>
                </a:lnTo>
                <a:lnTo>
                  <a:pt x="3187" y="75"/>
                </a:lnTo>
                <a:lnTo>
                  <a:pt x="3322" y="60"/>
                </a:lnTo>
                <a:lnTo>
                  <a:pt x="3457" y="47"/>
                </a:lnTo>
                <a:lnTo>
                  <a:pt x="3592" y="35"/>
                </a:lnTo>
                <a:lnTo>
                  <a:pt x="3728" y="25"/>
                </a:lnTo>
                <a:lnTo>
                  <a:pt x="3864" y="17"/>
                </a:lnTo>
                <a:lnTo>
                  <a:pt x="4001" y="10"/>
                </a:lnTo>
                <a:lnTo>
                  <a:pt x="4138" y="5"/>
                </a:lnTo>
                <a:lnTo>
                  <a:pt x="4274" y="2"/>
                </a:lnTo>
                <a:lnTo>
                  <a:pt x="4411" y="0"/>
                </a:lnTo>
                <a:lnTo>
                  <a:pt x="4548" y="0"/>
                </a:lnTo>
                <a:lnTo>
                  <a:pt x="4685" y="2"/>
                </a:lnTo>
                <a:lnTo>
                  <a:pt x="4822" y="5"/>
                </a:lnTo>
                <a:lnTo>
                  <a:pt x="4959" y="10"/>
                </a:lnTo>
                <a:lnTo>
                  <a:pt x="5096" y="17"/>
                </a:lnTo>
                <a:lnTo>
                  <a:pt x="5234" y="25"/>
                </a:lnTo>
                <a:lnTo>
                  <a:pt x="5371" y="35"/>
                </a:lnTo>
                <a:lnTo>
                  <a:pt x="5507" y="47"/>
                </a:lnTo>
                <a:lnTo>
                  <a:pt x="5645" y="60"/>
                </a:lnTo>
                <a:lnTo>
                  <a:pt x="5781" y="75"/>
                </a:lnTo>
                <a:lnTo>
                  <a:pt x="5918" y="93"/>
                </a:lnTo>
                <a:lnTo>
                  <a:pt x="6054" y="111"/>
                </a:lnTo>
                <a:lnTo>
                  <a:pt x="6190" y="132"/>
                </a:lnTo>
                <a:lnTo>
                  <a:pt x="6326" y="153"/>
                </a:lnTo>
                <a:lnTo>
                  <a:pt x="6462" y="177"/>
                </a:lnTo>
                <a:lnTo>
                  <a:pt x="6597" y="202"/>
                </a:lnTo>
                <a:lnTo>
                  <a:pt x="6731" y="229"/>
                </a:lnTo>
                <a:lnTo>
                  <a:pt x="6866" y="258"/>
                </a:lnTo>
                <a:lnTo>
                  <a:pt x="7000" y="290"/>
                </a:lnTo>
                <a:lnTo>
                  <a:pt x="7134" y="322"/>
                </a:lnTo>
                <a:lnTo>
                  <a:pt x="7266" y="356"/>
                </a:lnTo>
                <a:lnTo>
                  <a:pt x="7398" y="391"/>
                </a:lnTo>
                <a:lnTo>
                  <a:pt x="7531" y="429"/>
                </a:lnTo>
                <a:lnTo>
                  <a:pt x="7662" y="469"/>
                </a:lnTo>
                <a:lnTo>
                  <a:pt x="7792" y="510"/>
                </a:lnTo>
                <a:lnTo>
                  <a:pt x="7922" y="552"/>
                </a:lnTo>
                <a:lnTo>
                  <a:pt x="8052" y="597"/>
                </a:lnTo>
                <a:lnTo>
                  <a:pt x="8181" y="644"/>
                </a:lnTo>
                <a:lnTo>
                  <a:pt x="8308" y="692"/>
                </a:lnTo>
                <a:lnTo>
                  <a:pt x="8435" y="742"/>
                </a:lnTo>
                <a:lnTo>
                  <a:pt x="8561" y="793"/>
                </a:lnTo>
                <a:lnTo>
                  <a:pt x="8686" y="847"/>
                </a:lnTo>
                <a:lnTo>
                  <a:pt x="8811" y="902"/>
                </a:lnTo>
                <a:lnTo>
                  <a:pt x="8935" y="959"/>
                </a:lnTo>
                <a:lnTo>
                  <a:pt x="9057" y="1019"/>
                </a:lnTo>
                <a:lnTo>
                  <a:pt x="9178" y="1079"/>
                </a:lnTo>
                <a:lnTo>
                  <a:pt x="9299" y="1141"/>
                </a:lnTo>
                <a:lnTo>
                  <a:pt x="9419" y="1206"/>
                </a:lnTo>
                <a:lnTo>
                  <a:pt x="9537" y="1272"/>
                </a:lnTo>
                <a:lnTo>
                  <a:pt x="9655" y="1339"/>
                </a:lnTo>
                <a:lnTo>
                  <a:pt x="9771" y="1409"/>
                </a:lnTo>
                <a:lnTo>
                  <a:pt x="9886" y="1480"/>
                </a:lnTo>
                <a:lnTo>
                  <a:pt x="10000" y="1554"/>
                </a:lnTo>
                <a:lnTo>
                  <a:pt x="10113" y="1629"/>
                </a:lnTo>
                <a:lnTo>
                  <a:pt x="10224" y="1706"/>
                </a:lnTo>
                <a:lnTo>
                  <a:pt x="10335" y="1785"/>
                </a:lnTo>
                <a:lnTo>
                  <a:pt x="10443" y="1865"/>
                </a:lnTo>
                <a:lnTo>
                  <a:pt x="10498" y="1907"/>
                </a:lnTo>
                <a:lnTo>
                  <a:pt x="10551" y="1948"/>
                </a:lnTo>
                <a:lnTo>
                  <a:pt x="10604" y="1990"/>
                </a:lnTo>
                <a:lnTo>
                  <a:pt x="10657" y="2033"/>
                </a:lnTo>
                <a:lnTo>
                  <a:pt x="10709" y="2077"/>
                </a:lnTo>
                <a:lnTo>
                  <a:pt x="10760" y="2121"/>
                </a:lnTo>
                <a:lnTo>
                  <a:pt x="10811" y="2165"/>
                </a:lnTo>
                <a:lnTo>
                  <a:pt x="10862" y="2209"/>
                </a:lnTo>
                <a:lnTo>
                  <a:pt x="10911" y="2255"/>
                </a:lnTo>
                <a:lnTo>
                  <a:pt x="10961" y="2301"/>
                </a:lnTo>
                <a:lnTo>
                  <a:pt x="11010" y="2347"/>
                </a:lnTo>
                <a:lnTo>
                  <a:pt x="11058" y="2394"/>
                </a:lnTo>
                <a:lnTo>
                  <a:pt x="11106" y="2442"/>
                </a:lnTo>
                <a:lnTo>
                  <a:pt x="11152" y="2490"/>
                </a:lnTo>
                <a:lnTo>
                  <a:pt x="11200" y="2538"/>
                </a:lnTo>
                <a:lnTo>
                  <a:pt x="11245" y="2586"/>
                </a:lnTo>
                <a:lnTo>
                  <a:pt x="11291" y="2637"/>
                </a:lnTo>
                <a:lnTo>
                  <a:pt x="11335" y="2686"/>
                </a:lnTo>
                <a:lnTo>
                  <a:pt x="11380" y="2736"/>
                </a:lnTo>
                <a:lnTo>
                  <a:pt x="11423" y="2787"/>
                </a:lnTo>
                <a:lnTo>
                  <a:pt x="11466" y="2839"/>
                </a:lnTo>
                <a:lnTo>
                  <a:pt x="11508" y="2890"/>
                </a:lnTo>
                <a:lnTo>
                  <a:pt x="11550" y="2942"/>
                </a:lnTo>
                <a:lnTo>
                  <a:pt x="11591" y="2996"/>
                </a:lnTo>
                <a:lnTo>
                  <a:pt x="11630" y="3049"/>
                </a:lnTo>
                <a:lnTo>
                  <a:pt x="11670" y="3102"/>
                </a:lnTo>
                <a:lnTo>
                  <a:pt x="11709" y="3157"/>
                </a:lnTo>
                <a:lnTo>
                  <a:pt x="11747" y="3211"/>
                </a:lnTo>
                <a:lnTo>
                  <a:pt x="11784" y="3266"/>
                </a:lnTo>
                <a:lnTo>
                  <a:pt x="11821" y="3321"/>
                </a:lnTo>
                <a:lnTo>
                  <a:pt x="11856" y="3377"/>
                </a:lnTo>
                <a:lnTo>
                  <a:pt x="11892" y="3433"/>
                </a:lnTo>
                <a:lnTo>
                  <a:pt x="11927" y="3490"/>
                </a:lnTo>
                <a:lnTo>
                  <a:pt x="11960" y="3548"/>
                </a:lnTo>
                <a:lnTo>
                  <a:pt x="11993" y="3605"/>
                </a:lnTo>
                <a:lnTo>
                  <a:pt x="12025" y="3663"/>
                </a:lnTo>
                <a:lnTo>
                  <a:pt x="12057" y="3722"/>
                </a:lnTo>
                <a:lnTo>
                  <a:pt x="12087" y="3780"/>
                </a:lnTo>
                <a:lnTo>
                  <a:pt x="12117" y="3839"/>
                </a:lnTo>
                <a:lnTo>
                  <a:pt x="12146" y="3900"/>
                </a:lnTo>
                <a:lnTo>
                  <a:pt x="12174" y="3959"/>
                </a:lnTo>
                <a:lnTo>
                  <a:pt x="12201" y="4019"/>
                </a:lnTo>
                <a:lnTo>
                  <a:pt x="12228" y="4081"/>
                </a:lnTo>
                <a:lnTo>
                  <a:pt x="12253" y="4142"/>
                </a:lnTo>
                <a:lnTo>
                  <a:pt x="12278" y="4203"/>
                </a:lnTo>
                <a:lnTo>
                  <a:pt x="12302" y="4266"/>
                </a:lnTo>
                <a:lnTo>
                  <a:pt x="12325" y="4328"/>
                </a:lnTo>
                <a:lnTo>
                  <a:pt x="12347" y="4391"/>
                </a:lnTo>
                <a:lnTo>
                  <a:pt x="12368" y="4455"/>
                </a:lnTo>
                <a:lnTo>
                  <a:pt x="12388" y="4518"/>
                </a:lnTo>
                <a:lnTo>
                  <a:pt x="12408" y="4582"/>
                </a:lnTo>
                <a:lnTo>
                  <a:pt x="12427" y="4647"/>
                </a:lnTo>
                <a:lnTo>
                  <a:pt x="12444" y="4711"/>
                </a:lnTo>
                <a:lnTo>
                  <a:pt x="12461" y="4777"/>
                </a:lnTo>
                <a:lnTo>
                  <a:pt x="12476" y="4842"/>
                </a:lnTo>
                <a:lnTo>
                  <a:pt x="12491" y="4907"/>
                </a:lnTo>
                <a:lnTo>
                  <a:pt x="12505" y="4974"/>
                </a:lnTo>
                <a:lnTo>
                  <a:pt x="12517" y="5040"/>
                </a:lnTo>
                <a:lnTo>
                  <a:pt x="12529" y="5107"/>
                </a:lnTo>
                <a:lnTo>
                  <a:pt x="12540" y="5175"/>
                </a:lnTo>
                <a:lnTo>
                  <a:pt x="12550" y="5242"/>
                </a:lnTo>
                <a:lnTo>
                  <a:pt x="12558" y="5309"/>
                </a:lnTo>
                <a:lnTo>
                  <a:pt x="12566" y="5378"/>
                </a:lnTo>
                <a:lnTo>
                  <a:pt x="12574" y="5446"/>
                </a:lnTo>
                <a:lnTo>
                  <a:pt x="12578" y="5497"/>
                </a:lnTo>
                <a:lnTo>
                  <a:pt x="12582" y="5547"/>
                </a:lnTo>
                <a:lnTo>
                  <a:pt x="12585" y="5597"/>
                </a:lnTo>
                <a:lnTo>
                  <a:pt x="12587" y="5647"/>
                </a:lnTo>
                <a:lnTo>
                  <a:pt x="12589" y="5698"/>
                </a:lnTo>
                <a:lnTo>
                  <a:pt x="12590" y="5748"/>
                </a:lnTo>
                <a:lnTo>
                  <a:pt x="12590" y="5797"/>
                </a:lnTo>
                <a:lnTo>
                  <a:pt x="12590" y="5847"/>
                </a:lnTo>
                <a:lnTo>
                  <a:pt x="12588" y="5947"/>
                </a:lnTo>
                <a:lnTo>
                  <a:pt x="12584" y="6046"/>
                </a:lnTo>
                <a:lnTo>
                  <a:pt x="12577" y="6144"/>
                </a:lnTo>
                <a:lnTo>
                  <a:pt x="12567" y="6243"/>
                </a:lnTo>
                <a:lnTo>
                  <a:pt x="12556" y="6341"/>
                </a:lnTo>
                <a:lnTo>
                  <a:pt x="12543" y="6439"/>
                </a:lnTo>
                <a:lnTo>
                  <a:pt x="12528" y="6536"/>
                </a:lnTo>
                <a:lnTo>
                  <a:pt x="12511" y="6633"/>
                </a:lnTo>
                <a:lnTo>
                  <a:pt x="12492" y="6729"/>
                </a:lnTo>
                <a:lnTo>
                  <a:pt x="12471" y="6826"/>
                </a:lnTo>
                <a:lnTo>
                  <a:pt x="12448" y="6922"/>
                </a:lnTo>
                <a:lnTo>
                  <a:pt x="12424" y="7018"/>
                </a:lnTo>
                <a:lnTo>
                  <a:pt x="12398" y="7113"/>
                </a:lnTo>
                <a:lnTo>
                  <a:pt x="12369" y="7208"/>
                </a:lnTo>
                <a:lnTo>
                  <a:pt x="12340" y="7303"/>
                </a:lnTo>
                <a:lnTo>
                  <a:pt x="12309" y="7396"/>
                </a:lnTo>
                <a:lnTo>
                  <a:pt x="12276" y="7490"/>
                </a:lnTo>
                <a:lnTo>
                  <a:pt x="12243" y="7583"/>
                </a:lnTo>
                <a:lnTo>
                  <a:pt x="12207" y="7676"/>
                </a:lnTo>
                <a:lnTo>
                  <a:pt x="12170" y="7768"/>
                </a:lnTo>
                <a:lnTo>
                  <a:pt x="12133" y="7861"/>
                </a:lnTo>
                <a:lnTo>
                  <a:pt x="12094" y="7952"/>
                </a:lnTo>
                <a:lnTo>
                  <a:pt x="12054" y="8044"/>
                </a:lnTo>
                <a:lnTo>
                  <a:pt x="12013" y="8134"/>
                </a:lnTo>
                <a:lnTo>
                  <a:pt x="11971" y="8225"/>
                </a:lnTo>
                <a:lnTo>
                  <a:pt x="11928" y="8315"/>
                </a:lnTo>
                <a:lnTo>
                  <a:pt x="11884" y="8405"/>
                </a:lnTo>
                <a:lnTo>
                  <a:pt x="11839" y="8493"/>
                </a:lnTo>
                <a:close/>
              </a:path>
            </a:pathLst>
          </a:custGeom>
          <a:solidFill>
            <a:srgbClr val="C08D2C"/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225294" name="Freeform 13"/>
          <p:cNvSpPr>
            <a:spLocks/>
          </p:cNvSpPr>
          <p:nvPr/>
        </p:nvSpPr>
        <p:spPr bwMode="auto">
          <a:xfrm>
            <a:off x="10035118" y="2250018"/>
            <a:ext cx="1240367" cy="2645833"/>
          </a:xfrm>
          <a:custGeom>
            <a:avLst/>
            <a:gdLst>
              <a:gd name="T0" fmla="*/ 28407 w 6408"/>
              <a:gd name="T1" fmla="*/ 4324160 h 13673"/>
              <a:gd name="T2" fmla="*/ 71815 w 6408"/>
              <a:gd name="T3" fmla="*/ 4299277 h 13673"/>
              <a:gd name="T4" fmla="*/ 112032 w 6408"/>
              <a:gd name="T5" fmla="*/ 4254616 h 13673"/>
              <a:gd name="T6" fmla="*/ 161504 w 6408"/>
              <a:gd name="T7" fmla="*/ 4166889 h 13673"/>
              <a:gd name="T8" fmla="*/ 174271 w 6408"/>
              <a:gd name="T9" fmla="*/ 4119357 h 13673"/>
              <a:gd name="T10" fmla="*/ 176186 w 6408"/>
              <a:gd name="T11" fmla="*/ 4019826 h 13673"/>
              <a:gd name="T12" fmla="*/ 152567 w 6408"/>
              <a:gd name="T13" fmla="*/ 3912001 h 13673"/>
              <a:gd name="T14" fmla="*/ 84582 w 6408"/>
              <a:gd name="T15" fmla="*/ 3733356 h 13673"/>
              <a:gd name="T16" fmla="*/ 48834 w 6408"/>
              <a:gd name="T17" fmla="*/ 3633826 h 13673"/>
              <a:gd name="T18" fmla="*/ 23938 w 6408"/>
              <a:gd name="T19" fmla="*/ 3529510 h 13673"/>
              <a:gd name="T20" fmla="*/ 2553 w 6408"/>
              <a:gd name="T21" fmla="*/ 3345761 h 13673"/>
              <a:gd name="T22" fmla="*/ 2234 w 6408"/>
              <a:gd name="T23" fmla="*/ 3161693 h 13673"/>
              <a:gd name="T24" fmla="*/ 30641 w 6408"/>
              <a:gd name="T25" fmla="*/ 2942535 h 13673"/>
              <a:gd name="T26" fmla="*/ 92243 w 6408"/>
              <a:gd name="T27" fmla="*/ 2731670 h 13673"/>
              <a:gd name="T28" fmla="*/ 179378 w 6408"/>
              <a:gd name="T29" fmla="*/ 2547602 h 13673"/>
              <a:gd name="T30" fmla="*/ 238107 w 6408"/>
              <a:gd name="T31" fmla="*/ 2454770 h 13673"/>
              <a:gd name="T32" fmla="*/ 305135 w 6408"/>
              <a:gd name="T33" fmla="*/ 2367362 h 13673"/>
              <a:gd name="T34" fmla="*/ 380461 w 6408"/>
              <a:gd name="T35" fmla="*/ 2285696 h 13673"/>
              <a:gd name="T36" fmla="*/ 664529 w 6408"/>
              <a:gd name="T37" fmla="*/ 2005925 h 13673"/>
              <a:gd name="T38" fmla="*/ 835928 w 6408"/>
              <a:gd name="T39" fmla="*/ 1821858 h 13673"/>
              <a:gd name="T40" fmla="*/ 990091 w 6408"/>
              <a:gd name="T41" fmla="*/ 1625348 h 13673"/>
              <a:gd name="T42" fmla="*/ 1093505 w 6408"/>
              <a:gd name="T43" fmla="*/ 1457550 h 13673"/>
              <a:gd name="T44" fmla="*/ 1149042 w 6408"/>
              <a:gd name="T45" fmla="*/ 1343345 h 13673"/>
              <a:gd name="T46" fmla="*/ 1195642 w 6408"/>
              <a:gd name="T47" fmla="*/ 1222440 h 13673"/>
              <a:gd name="T48" fmla="*/ 1232028 w 6408"/>
              <a:gd name="T49" fmla="*/ 1093880 h 13673"/>
              <a:gd name="T50" fmla="*/ 1256924 w 6408"/>
              <a:gd name="T51" fmla="*/ 956387 h 13673"/>
              <a:gd name="T52" fmla="*/ 1269691 w 6408"/>
              <a:gd name="T53" fmla="*/ 810282 h 13673"/>
              <a:gd name="T54" fmla="*/ 1269372 w 6408"/>
              <a:gd name="T55" fmla="*/ 653649 h 13673"/>
              <a:gd name="T56" fmla="*/ 1254371 w 6408"/>
              <a:gd name="T57" fmla="*/ 486169 h 13673"/>
              <a:gd name="T58" fmla="*/ 1224049 w 6408"/>
              <a:gd name="T59" fmla="*/ 306886 h 13673"/>
              <a:gd name="T60" fmla="*/ 1177449 w 6408"/>
              <a:gd name="T61" fmla="*/ 115481 h 13673"/>
              <a:gd name="T62" fmla="*/ 1146169 w 6408"/>
              <a:gd name="T63" fmla="*/ 8294 h 13673"/>
              <a:gd name="T64" fmla="*/ 1181917 w 6408"/>
              <a:gd name="T65" fmla="*/ 53912 h 13673"/>
              <a:gd name="T66" fmla="*/ 1265223 w 6408"/>
              <a:gd name="T67" fmla="*/ 133665 h 13673"/>
              <a:gd name="T68" fmla="*/ 1373744 w 6408"/>
              <a:gd name="T69" fmla="*/ 270200 h 13673"/>
              <a:gd name="T70" fmla="*/ 1504607 w 6408"/>
              <a:gd name="T71" fmla="*/ 461605 h 13673"/>
              <a:gd name="T72" fmla="*/ 1615362 w 6408"/>
              <a:gd name="T73" fmla="*/ 648863 h 13673"/>
              <a:gd name="T74" fmla="*/ 1748459 w 6408"/>
              <a:gd name="T75" fmla="*/ 919063 h 13673"/>
              <a:gd name="T76" fmla="*/ 1858576 w 6408"/>
              <a:gd name="T77" fmla="*/ 1202343 h 13673"/>
              <a:gd name="T78" fmla="*/ 1944435 w 6408"/>
              <a:gd name="T79" fmla="*/ 1496469 h 13673"/>
              <a:gd name="T80" fmla="*/ 2004759 w 6408"/>
              <a:gd name="T81" fmla="*/ 1797613 h 13673"/>
              <a:gd name="T82" fmla="*/ 2038592 w 6408"/>
              <a:gd name="T83" fmla="*/ 2102266 h 13673"/>
              <a:gd name="T84" fmla="*/ 2044018 w 6408"/>
              <a:gd name="T85" fmla="*/ 2408195 h 13673"/>
              <a:gd name="T86" fmla="*/ 2019761 w 6408"/>
              <a:gd name="T87" fmla="*/ 2711573 h 13673"/>
              <a:gd name="T88" fmla="*/ 1963905 w 6408"/>
              <a:gd name="T89" fmla="*/ 3009526 h 13673"/>
              <a:gd name="T90" fmla="*/ 1890174 w 6408"/>
              <a:gd name="T91" fmla="*/ 3258034 h 13673"/>
              <a:gd name="T92" fmla="*/ 1834957 w 6408"/>
              <a:gd name="T93" fmla="*/ 3398717 h 13673"/>
              <a:gd name="T94" fmla="*/ 1769206 w 6408"/>
              <a:gd name="T95" fmla="*/ 3533976 h 13673"/>
              <a:gd name="T96" fmla="*/ 1693561 w 6408"/>
              <a:gd name="T97" fmla="*/ 3662856 h 13673"/>
              <a:gd name="T98" fmla="*/ 1607702 w 6408"/>
              <a:gd name="T99" fmla="*/ 3784398 h 13673"/>
              <a:gd name="T100" fmla="*/ 1511629 w 6408"/>
              <a:gd name="T101" fmla="*/ 3897327 h 13673"/>
              <a:gd name="T102" fmla="*/ 1405662 w 6408"/>
              <a:gd name="T103" fmla="*/ 4001005 h 13673"/>
              <a:gd name="T104" fmla="*/ 1289800 w 6408"/>
              <a:gd name="T105" fmla="*/ 4094155 h 13673"/>
              <a:gd name="T106" fmla="*/ 1163724 w 6408"/>
              <a:gd name="T107" fmla="*/ 4175183 h 13673"/>
              <a:gd name="T108" fmla="*/ 1028074 w 6408"/>
              <a:gd name="T109" fmla="*/ 4243770 h 13673"/>
              <a:gd name="T110" fmla="*/ 932958 w 6408"/>
              <a:gd name="T111" fmla="*/ 4281413 h 13673"/>
              <a:gd name="T112" fmla="*/ 765071 w 6408"/>
              <a:gd name="T113" fmla="*/ 4327988 h 13673"/>
              <a:gd name="T114" fmla="*/ 547072 w 6408"/>
              <a:gd name="T115" fmla="*/ 4357337 h 13673"/>
              <a:gd name="T116" fmla="*/ 325881 w 6408"/>
              <a:gd name="T117" fmla="*/ 4358932 h 13673"/>
              <a:gd name="T118" fmla="*/ 104371 w 6408"/>
              <a:gd name="T119" fmla="*/ 4338834 h 1367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6408"/>
              <a:gd name="T181" fmla="*/ 0 h 13673"/>
              <a:gd name="T182" fmla="*/ 6408 w 6408"/>
              <a:gd name="T183" fmla="*/ 13673 h 13673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6408" h="13673">
                <a:moveTo>
                  <a:pt x="32" y="13558"/>
                </a:moveTo>
                <a:lnTo>
                  <a:pt x="32" y="13558"/>
                </a:lnTo>
                <a:lnTo>
                  <a:pt x="41" y="13559"/>
                </a:lnTo>
                <a:lnTo>
                  <a:pt x="51" y="13559"/>
                </a:lnTo>
                <a:lnTo>
                  <a:pt x="60" y="13559"/>
                </a:lnTo>
                <a:lnTo>
                  <a:pt x="70" y="13559"/>
                </a:lnTo>
                <a:lnTo>
                  <a:pt x="89" y="13555"/>
                </a:lnTo>
                <a:lnTo>
                  <a:pt x="108" y="13550"/>
                </a:lnTo>
                <a:lnTo>
                  <a:pt x="127" y="13543"/>
                </a:lnTo>
                <a:lnTo>
                  <a:pt x="147" y="13533"/>
                </a:lnTo>
                <a:lnTo>
                  <a:pt x="167" y="13522"/>
                </a:lnTo>
                <a:lnTo>
                  <a:pt x="186" y="13509"/>
                </a:lnTo>
                <a:lnTo>
                  <a:pt x="206" y="13494"/>
                </a:lnTo>
                <a:lnTo>
                  <a:pt x="225" y="13477"/>
                </a:lnTo>
                <a:lnTo>
                  <a:pt x="243" y="13460"/>
                </a:lnTo>
                <a:lnTo>
                  <a:pt x="262" y="13442"/>
                </a:lnTo>
                <a:lnTo>
                  <a:pt x="280" y="13422"/>
                </a:lnTo>
                <a:lnTo>
                  <a:pt x="298" y="13402"/>
                </a:lnTo>
                <a:lnTo>
                  <a:pt x="316" y="13381"/>
                </a:lnTo>
                <a:lnTo>
                  <a:pt x="333" y="13359"/>
                </a:lnTo>
                <a:lnTo>
                  <a:pt x="351" y="13337"/>
                </a:lnTo>
                <a:lnTo>
                  <a:pt x="367" y="13314"/>
                </a:lnTo>
                <a:lnTo>
                  <a:pt x="398" y="13268"/>
                </a:lnTo>
                <a:lnTo>
                  <a:pt x="426" y="13222"/>
                </a:lnTo>
                <a:lnTo>
                  <a:pt x="451" y="13178"/>
                </a:lnTo>
                <a:lnTo>
                  <a:pt x="473" y="13136"/>
                </a:lnTo>
                <a:lnTo>
                  <a:pt x="492" y="13096"/>
                </a:lnTo>
                <a:lnTo>
                  <a:pt x="506" y="13062"/>
                </a:lnTo>
                <a:lnTo>
                  <a:pt x="517" y="13033"/>
                </a:lnTo>
                <a:lnTo>
                  <a:pt x="524" y="13010"/>
                </a:lnTo>
                <a:lnTo>
                  <a:pt x="531" y="12986"/>
                </a:lnTo>
                <a:lnTo>
                  <a:pt x="536" y="12962"/>
                </a:lnTo>
                <a:lnTo>
                  <a:pt x="541" y="12937"/>
                </a:lnTo>
                <a:lnTo>
                  <a:pt x="546" y="12913"/>
                </a:lnTo>
                <a:lnTo>
                  <a:pt x="550" y="12890"/>
                </a:lnTo>
                <a:lnTo>
                  <a:pt x="555" y="12842"/>
                </a:lnTo>
                <a:lnTo>
                  <a:pt x="559" y="12794"/>
                </a:lnTo>
                <a:lnTo>
                  <a:pt x="560" y="12745"/>
                </a:lnTo>
                <a:lnTo>
                  <a:pt x="560" y="12697"/>
                </a:lnTo>
                <a:lnTo>
                  <a:pt x="557" y="12649"/>
                </a:lnTo>
                <a:lnTo>
                  <a:pt x="552" y="12601"/>
                </a:lnTo>
                <a:lnTo>
                  <a:pt x="546" y="12552"/>
                </a:lnTo>
                <a:lnTo>
                  <a:pt x="538" y="12503"/>
                </a:lnTo>
                <a:lnTo>
                  <a:pt x="529" y="12455"/>
                </a:lnTo>
                <a:lnTo>
                  <a:pt x="518" y="12407"/>
                </a:lnTo>
                <a:lnTo>
                  <a:pt x="505" y="12359"/>
                </a:lnTo>
                <a:lnTo>
                  <a:pt x="492" y="12311"/>
                </a:lnTo>
                <a:lnTo>
                  <a:pt x="478" y="12263"/>
                </a:lnTo>
                <a:lnTo>
                  <a:pt x="462" y="12215"/>
                </a:lnTo>
                <a:lnTo>
                  <a:pt x="446" y="12167"/>
                </a:lnTo>
                <a:lnTo>
                  <a:pt x="430" y="12120"/>
                </a:lnTo>
                <a:lnTo>
                  <a:pt x="412" y="12073"/>
                </a:lnTo>
                <a:lnTo>
                  <a:pt x="377" y="11978"/>
                </a:lnTo>
                <a:lnTo>
                  <a:pt x="340" y="11886"/>
                </a:lnTo>
                <a:lnTo>
                  <a:pt x="265" y="11703"/>
                </a:lnTo>
                <a:lnTo>
                  <a:pt x="230" y="11613"/>
                </a:lnTo>
                <a:lnTo>
                  <a:pt x="214" y="11570"/>
                </a:lnTo>
                <a:lnTo>
                  <a:pt x="198" y="11526"/>
                </a:lnTo>
                <a:lnTo>
                  <a:pt x="183" y="11481"/>
                </a:lnTo>
                <a:lnTo>
                  <a:pt x="168" y="11436"/>
                </a:lnTo>
                <a:lnTo>
                  <a:pt x="153" y="11391"/>
                </a:lnTo>
                <a:lnTo>
                  <a:pt x="140" y="11345"/>
                </a:lnTo>
                <a:lnTo>
                  <a:pt x="128" y="11298"/>
                </a:lnTo>
                <a:lnTo>
                  <a:pt x="116" y="11252"/>
                </a:lnTo>
                <a:lnTo>
                  <a:pt x="105" y="11206"/>
                </a:lnTo>
                <a:lnTo>
                  <a:pt x="94" y="11159"/>
                </a:lnTo>
                <a:lnTo>
                  <a:pt x="84" y="11111"/>
                </a:lnTo>
                <a:lnTo>
                  <a:pt x="75" y="11064"/>
                </a:lnTo>
                <a:lnTo>
                  <a:pt x="66" y="11017"/>
                </a:lnTo>
                <a:lnTo>
                  <a:pt x="58" y="10969"/>
                </a:lnTo>
                <a:lnTo>
                  <a:pt x="44" y="10874"/>
                </a:lnTo>
                <a:lnTo>
                  <a:pt x="32" y="10777"/>
                </a:lnTo>
                <a:lnTo>
                  <a:pt x="22" y="10681"/>
                </a:lnTo>
                <a:lnTo>
                  <a:pt x="14" y="10584"/>
                </a:lnTo>
                <a:lnTo>
                  <a:pt x="8" y="10488"/>
                </a:lnTo>
                <a:lnTo>
                  <a:pt x="3" y="10391"/>
                </a:lnTo>
                <a:lnTo>
                  <a:pt x="1" y="10295"/>
                </a:lnTo>
                <a:lnTo>
                  <a:pt x="0" y="10199"/>
                </a:lnTo>
                <a:lnTo>
                  <a:pt x="1" y="10104"/>
                </a:lnTo>
                <a:lnTo>
                  <a:pt x="3" y="10009"/>
                </a:lnTo>
                <a:lnTo>
                  <a:pt x="7" y="9911"/>
                </a:lnTo>
                <a:lnTo>
                  <a:pt x="14" y="9811"/>
                </a:lnTo>
                <a:lnTo>
                  <a:pt x="22" y="9713"/>
                </a:lnTo>
                <a:lnTo>
                  <a:pt x="33" y="9614"/>
                </a:lnTo>
                <a:lnTo>
                  <a:pt x="45" y="9516"/>
                </a:lnTo>
                <a:lnTo>
                  <a:pt x="60" y="9418"/>
                </a:lnTo>
                <a:lnTo>
                  <a:pt x="77" y="9321"/>
                </a:lnTo>
                <a:lnTo>
                  <a:pt x="96" y="9224"/>
                </a:lnTo>
                <a:lnTo>
                  <a:pt x="117" y="9127"/>
                </a:lnTo>
                <a:lnTo>
                  <a:pt x="140" y="9032"/>
                </a:lnTo>
                <a:lnTo>
                  <a:pt x="167" y="8936"/>
                </a:lnTo>
                <a:lnTo>
                  <a:pt x="194" y="8842"/>
                </a:lnTo>
                <a:lnTo>
                  <a:pt x="224" y="8748"/>
                </a:lnTo>
                <a:lnTo>
                  <a:pt x="255" y="8656"/>
                </a:lnTo>
                <a:lnTo>
                  <a:pt x="289" y="8563"/>
                </a:lnTo>
                <a:lnTo>
                  <a:pt x="325" y="8472"/>
                </a:lnTo>
                <a:lnTo>
                  <a:pt x="364" y="8381"/>
                </a:lnTo>
                <a:lnTo>
                  <a:pt x="404" y="8292"/>
                </a:lnTo>
                <a:lnTo>
                  <a:pt x="446" y="8203"/>
                </a:lnTo>
                <a:lnTo>
                  <a:pt x="490" y="8116"/>
                </a:lnTo>
                <a:lnTo>
                  <a:pt x="538" y="8029"/>
                </a:lnTo>
                <a:lnTo>
                  <a:pt x="562" y="7986"/>
                </a:lnTo>
                <a:lnTo>
                  <a:pt x="586" y="7944"/>
                </a:lnTo>
                <a:lnTo>
                  <a:pt x="612" y="7901"/>
                </a:lnTo>
                <a:lnTo>
                  <a:pt x="637" y="7860"/>
                </a:lnTo>
                <a:lnTo>
                  <a:pt x="663" y="7818"/>
                </a:lnTo>
                <a:lnTo>
                  <a:pt x="690" y="7777"/>
                </a:lnTo>
                <a:lnTo>
                  <a:pt x="718" y="7737"/>
                </a:lnTo>
                <a:lnTo>
                  <a:pt x="746" y="7695"/>
                </a:lnTo>
                <a:lnTo>
                  <a:pt x="774" y="7655"/>
                </a:lnTo>
                <a:lnTo>
                  <a:pt x="803" y="7615"/>
                </a:lnTo>
                <a:lnTo>
                  <a:pt x="832" y="7576"/>
                </a:lnTo>
                <a:lnTo>
                  <a:pt x="862" y="7536"/>
                </a:lnTo>
                <a:lnTo>
                  <a:pt x="893" y="7497"/>
                </a:lnTo>
                <a:lnTo>
                  <a:pt x="924" y="7459"/>
                </a:lnTo>
                <a:lnTo>
                  <a:pt x="956" y="7421"/>
                </a:lnTo>
                <a:lnTo>
                  <a:pt x="988" y="7384"/>
                </a:lnTo>
                <a:lnTo>
                  <a:pt x="1020" y="7346"/>
                </a:lnTo>
                <a:lnTo>
                  <a:pt x="1054" y="7309"/>
                </a:lnTo>
                <a:lnTo>
                  <a:pt x="1088" y="7272"/>
                </a:lnTo>
                <a:lnTo>
                  <a:pt x="1122" y="7237"/>
                </a:lnTo>
                <a:lnTo>
                  <a:pt x="1156" y="7201"/>
                </a:lnTo>
                <a:lnTo>
                  <a:pt x="1192" y="7165"/>
                </a:lnTo>
                <a:lnTo>
                  <a:pt x="1354" y="7005"/>
                </a:lnTo>
                <a:lnTo>
                  <a:pt x="1517" y="6847"/>
                </a:lnTo>
                <a:lnTo>
                  <a:pt x="1680" y="6688"/>
                </a:lnTo>
                <a:lnTo>
                  <a:pt x="1842" y="6529"/>
                </a:lnTo>
                <a:lnTo>
                  <a:pt x="2003" y="6369"/>
                </a:lnTo>
                <a:lnTo>
                  <a:pt x="2082" y="6288"/>
                </a:lnTo>
                <a:lnTo>
                  <a:pt x="2162" y="6208"/>
                </a:lnTo>
                <a:lnTo>
                  <a:pt x="2240" y="6127"/>
                </a:lnTo>
                <a:lnTo>
                  <a:pt x="2318" y="6044"/>
                </a:lnTo>
                <a:lnTo>
                  <a:pt x="2394" y="5962"/>
                </a:lnTo>
                <a:lnTo>
                  <a:pt x="2471" y="5879"/>
                </a:lnTo>
                <a:lnTo>
                  <a:pt x="2546" y="5796"/>
                </a:lnTo>
                <a:lnTo>
                  <a:pt x="2619" y="5711"/>
                </a:lnTo>
                <a:lnTo>
                  <a:pt x="2693" y="5626"/>
                </a:lnTo>
                <a:lnTo>
                  <a:pt x="2764" y="5540"/>
                </a:lnTo>
                <a:lnTo>
                  <a:pt x="2835" y="5453"/>
                </a:lnTo>
                <a:lnTo>
                  <a:pt x="2904" y="5365"/>
                </a:lnTo>
                <a:lnTo>
                  <a:pt x="2971" y="5276"/>
                </a:lnTo>
                <a:lnTo>
                  <a:pt x="3038" y="5185"/>
                </a:lnTo>
                <a:lnTo>
                  <a:pt x="3102" y="5095"/>
                </a:lnTo>
                <a:lnTo>
                  <a:pt x="3166" y="5002"/>
                </a:lnTo>
                <a:lnTo>
                  <a:pt x="3226" y="4908"/>
                </a:lnTo>
                <a:lnTo>
                  <a:pt x="3286" y="4813"/>
                </a:lnTo>
                <a:lnTo>
                  <a:pt x="3344" y="4717"/>
                </a:lnTo>
                <a:lnTo>
                  <a:pt x="3372" y="4667"/>
                </a:lnTo>
                <a:lnTo>
                  <a:pt x="3399" y="4619"/>
                </a:lnTo>
                <a:lnTo>
                  <a:pt x="3426" y="4569"/>
                </a:lnTo>
                <a:lnTo>
                  <a:pt x="3452" y="4520"/>
                </a:lnTo>
                <a:lnTo>
                  <a:pt x="3478" y="4469"/>
                </a:lnTo>
                <a:lnTo>
                  <a:pt x="3504" y="4418"/>
                </a:lnTo>
                <a:lnTo>
                  <a:pt x="3529" y="4367"/>
                </a:lnTo>
                <a:lnTo>
                  <a:pt x="3554" y="4316"/>
                </a:lnTo>
                <a:lnTo>
                  <a:pt x="3577" y="4263"/>
                </a:lnTo>
                <a:lnTo>
                  <a:pt x="3600" y="4211"/>
                </a:lnTo>
                <a:lnTo>
                  <a:pt x="3623" y="4159"/>
                </a:lnTo>
                <a:lnTo>
                  <a:pt x="3645" y="4105"/>
                </a:lnTo>
                <a:lnTo>
                  <a:pt x="3666" y="4051"/>
                </a:lnTo>
                <a:lnTo>
                  <a:pt x="3688" y="3997"/>
                </a:lnTo>
                <a:lnTo>
                  <a:pt x="3708" y="3942"/>
                </a:lnTo>
                <a:lnTo>
                  <a:pt x="3727" y="3887"/>
                </a:lnTo>
                <a:lnTo>
                  <a:pt x="3746" y="3832"/>
                </a:lnTo>
                <a:lnTo>
                  <a:pt x="3764" y="3776"/>
                </a:lnTo>
                <a:lnTo>
                  <a:pt x="3782" y="3719"/>
                </a:lnTo>
                <a:lnTo>
                  <a:pt x="3799" y="3662"/>
                </a:lnTo>
                <a:lnTo>
                  <a:pt x="3815" y="3605"/>
                </a:lnTo>
                <a:lnTo>
                  <a:pt x="3830" y="3546"/>
                </a:lnTo>
                <a:lnTo>
                  <a:pt x="3845" y="3488"/>
                </a:lnTo>
                <a:lnTo>
                  <a:pt x="3860" y="3429"/>
                </a:lnTo>
                <a:lnTo>
                  <a:pt x="3874" y="3368"/>
                </a:lnTo>
                <a:lnTo>
                  <a:pt x="3886" y="3308"/>
                </a:lnTo>
                <a:lnTo>
                  <a:pt x="3898" y="3248"/>
                </a:lnTo>
                <a:lnTo>
                  <a:pt x="3909" y="3186"/>
                </a:lnTo>
                <a:lnTo>
                  <a:pt x="3920" y="3124"/>
                </a:lnTo>
                <a:lnTo>
                  <a:pt x="3930" y="3062"/>
                </a:lnTo>
                <a:lnTo>
                  <a:pt x="3938" y="2998"/>
                </a:lnTo>
                <a:lnTo>
                  <a:pt x="3947" y="2935"/>
                </a:lnTo>
                <a:lnTo>
                  <a:pt x="3954" y="2870"/>
                </a:lnTo>
                <a:lnTo>
                  <a:pt x="3960" y="2805"/>
                </a:lnTo>
                <a:lnTo>
                  <a:pt x="3966" y="2740"/>
                </a:lnTo>
                <a:lnTo>
                  <a:pt x="3971" y="2673"/>
                </a:lnTo>
                <a:lnTo>
                  <a:pt x="3975" y="2607"/>
                </a:lnTo>
                <a:lnTo>
                  <a:pt x="3978" y="2540"/>
                </a:lnTo>
                <a:lnTo>
                  <a:pt x="3981" y="2471"/>
                </a:lnTo>
                <a:lnTo>
                  <a:pt x="3982" y="2403"/>
                </a:lnTo>
                <a:lnTo>
                  <a:pt x="3983" y="2334"/>
                </a:lnTo>
                <a:lnTo>
                  <a:pt x="3983" y="2263"/>
                </a:lnTo>
                <a:lnTo>
                  <a:pt x="3982" y="2193"/>
                </a:lnTo>
                <a:lnTo>
                  <a:pt x="3980" y="2121"/>
                </a:lnTo>
                <a:lnTo>
                  <a:pt x="3977" y="2049"/>
                </a:lnTo>
                <a:lnTo>
                  <a:pt x="3973" y="1976"/>
                </a:lnTo>
                <a:lnTo>
                  <a:pt x="3968" y="1902"/>
                </a:lnTo>
                <a:lnTo>
                  <a:pt x="3963" y="1828"/>
                </a:lnTo>
                <a:lnTo>
                  <a:pt x="3956" y="1753"/>
                </a:lnTo>
                <a:lnTo>
                  <a:pt x="3948" y="1678"/>
                </a:lnTo>
                <a:lnTo>
                  <a:pt x="3940" y="1601"/>
                </a:lnTo>
                <a:lnTo>
                  <a:pt x="3930" y="1524"/>
                </a:lnTo>
                <a:lnTo>
                  <a:pt x="3920" y="1446"/>
                </a:lnTo>
                <a:lnTo>
                  <a:pt x="3909" y="1367"/>
                </a:lnTo>
                <a:lnTo>
                  <a:pt x="3896" y="1288"/>
                </a:lnTo>
                <a:lnTo>
                  <a:pt x="3883" y="1207"/>
                </a:lnTo>
                <a:lnTo>
                  <a:pt x="3868" y="1127"/>
                </a:lnTo>
                <a:lnTo>
                  <a:pt x="3852" y="1044"/>
                </a:lnTo>
                <a:lnTo>
                  <a:pt x="3835" y="962"/>
                </a:lnTo>
                <a:lnTo>
                  <a:pt x="3817" y="878"/>
                </a:lnTo>
                <a:lnTo>
                  <a:pt x="3799" y="795"/>
                </a:lnTo>
                <a:lnTo>
                  <a:pt x="3779" y="709"/>
                </a:lnTo>
                <a:lnTo>
                  <a:pt x="3758" y="624"/>
                </a:lnTo>
                <a:lnTo>
                  <a:pt x="3736" y="538"/>
                </a:lnTo>
                <a:lnTo>
                  <a:pt x="3713" y="450"/>
                </a:lnTo>
                <a:lnTo>
                  <a:pt x="3689" y="362"/>
                </a:lnTo>
                <a:lnTo>
                  <a:pt x="3663" y="272"/>
                </a:lnTo>
                <a:lnTo>
                  <a:pt x="3637" y="183"/>
                </a:lnTo>
                <a:lnTo>
                  <a:pt x="3609" y="91"/>
                </a:lnTo>
                <a:lnTo>
                  <a:pt x="3581" y="0"/>
                </a:lnTo>
                <a:lnTo>
                  <a:pt x="3586" y="13"/>
                </a:lnTo>
                <a:lnTo>
                  <a:pt x="3591" y="26"/>
                </a:lnTo>
                <a:lnTo>
                  <a:pt x="3599" y="39"/>
                </a:lnTo>
                <a:lnTo>
                  <a:pt x="3607" y="53"/>
                </a:lnTo>
                <a:lnTo>
                  <a:pt x="3616" y="67"/>
                </a:lnTo>
                <a:lnTo>
                  <a:pt x="3626" y="81"/>
                </a:lnTo>
                <a:lnTo>
                  <a:pt x="3649" y="110"/>
                </a:lnTo>
                <a:lnTo>
                  <a:pt x="3674" y="140"/>
                </a:lnTo>
                <a:lnTo>
                  <a:pt x="3703" y="169"/>
                </a:lnTo>
                <a:lnTo>
                  <a:pt x="3733" y="200"/>
                </a:lnTo>
                <a:lnTo>
                  <a:pt x="3764" y="230"/>
                </a:lnTo>
                <a:lnTo>
                  <a:pt x="3827" y="288"/>
                </a:lnTo>
                <a:lnTo>
                  <a:pt x="3888" y="344"/>
                </a:lnTo>
                <a:lnTo>
                  <a:pt x="3916" y="371"/>
                </a:lnTo>
                <a:lnTo>
                  <a:pt x="3941" y="395"/>
                </a:lnTo>
                <a:lnTo>
                  <a:pt x="3964" y="419"/>
                </a:lnTo>
                <a:lnTo>
                  <a:pt x="3983" y="440"/>
                </a:lnTo>
                <a:lnTo>
                  <a:pt x="4050" y="520"/>
                </a:lnTo>
                <a:lnTo>
                  <a:pt x="4114" y="601"/>
                </a:lnTo>
                <a:lnTo>
                  <a:pt x="4178" y="682"/>
                </a:lnTo>
                <a:lnTo>
                  <a:pt x="4242" y="765"/>
                </a:lnTo>
                <a:lnTo>
                  <a:pt x="4304" y="847"/>
                </a:lnTo>
                <a:lnTo>
                  <a:pt x="4365" y="931"/>
                </a:lnTo>
                <a:lnTo>
                  <a:pt x="4426" y="1015"/>
                </a:lnTo>
                <a:lnTo>
                  <a:pt x="4485" y="1101"/>
                </a:lnTo>
                <a:lnTo>
                  <a:pt x="4544" y="1186"/>
                </a:lnTo>
                <a:lnTo>
                  <a:pt x="4602" y="1273"/>
                </a:lnTo>
                <a:lnTo>
                  <a:pt x="4659" y="1359"/>
                </a:lnTo>
                <a:lnTo>
                  <a:pt x="4714" y="1447"/>
                </a:lnTo>
                <a:lnTo>
                  <a:pt x="4770" y="1534"/>
                </a:lnTo>
                <a:lnTo>
                  <a:pt x="4824" y="1623"/>
                </a:lnTo>
                <a:lnTo>
                  <a:pt x="4877" y="1711"/>
                </a:lnTo>
                <a:lnTo>
                  <a:pt x="4930" y="1801"/>
                </a:lnTo>
                <a:lnTo>
                  <a:pt x="4996" y="1917"/>
                </a:lnTo>
                <a:lnTo>
                  <a:pt x="5061" y="2034"/>
                </a:lnTo>
                <a:lnTo>
                  <a:pt x="5125" y="2152"/>
                </a:lnTo>
                <a:lnTo>
                  <a:pt x="5187" y="2271"/>
                </a:lnTo>
                <a:lnTo>
                  <a:pt x="5248" y="2391"/>
                </a:lnTo>
                <a:lnTo>
                  <a:pt x="5308" y="2512"/>
                </a:lnTo>
                <a:lnTo>
                  <a:pt x="5365" y="2634"/>
                </a:lnTo>
                <a:lnTo>
                  <a:pt x="5422" y="2757"/>
                </a:lnTo>
                <a:lnTo>
                  <a:pt x="5478" y="2881"/>
                </a:lnTo>
                <a:lnTo>
                  <a:pt x="5531" y="3005"/>
                </a:lnTo>
                <a:lnTo>
                  <a:pt x="5583" y="3131"/>
                </a:lnTo>
                <a:lnTo>
                  <a:pt x="5635" y="3257"/>
                </a:lnTo>
                <a:lnTo>
                  <a:pt x="5684" y="3384"/>
                </a:lnTo>
                <a:lnTo>
                  <a:pt x="5731" y="3512"/>
                </a:lnTo>
                <a:lnTo>
                  <a:pt x="5777" y="3641"/>
                </a:lnTo>
                <a:lnTo>
                  <a:pt x="5823" y="3769"/>
                </a:lnTo>
                <a:lnTo>
                  <a:pt x="5866" y="3899"/>
                </a:lnTo>
                <a:lnTo>
                  <a:pt x="5907" y="4030"/>
                </a:lnTo>
                <a:lnTo>
                  <a:pt x="5947" y="4161"/>
                </a:lnTo>
                <a:lnTo>
                  <a:pt x="5986" y="4292"/>
                </a:lnTo>
                <a:lnTo>
                  <a:pt x="6023" y="4425"/>
                </a:lnTo>
                <a:lnTo>
                  <a:pt x="6058" y="4558"/>
                </a:lnTo>
                <a:lnTo>
                  <a:pt x="6092" y="4691"/>
                </a:lnTo>
                <a:lnTo>
                  <a:pt x="6124" y="4824"/>
                </a:lnTo>
                <a:lnTo>
                  <a:pt x="6155" y="4959"/>
                </a:lnTo>
                <a:lnTo>
                  <a:pt x="6184" y="5093"/>
                </a:lnTo>
                <a:lnTo>
                  <a:pt x="6211" y="5228"/>
                </a:lnTo>
                <a:lnTo>
                  <a:pt x="6236" y="5363"/>
                </a:lnTo>
                <a:lnTo>
                  <a:pt x="6260" y="5499"/>
                </a:lnTo>
                <a:lnTo>
                  <a:pt x="6281" y="5635"/>
                </a:lnTo>
                <a:lnTo>
                  <a:pt x="6302" y="5771"/>
                </a:lnTo>
                <a:lnTo>
                  <a:pt x="6321" y="5906"/>
                </a:lnTo>
                <a:lnTo>
                  <a:pt x="6338" y="6043"/>
                </a:lnTo>
                <a:lnTo>
                  <a:pt x="6353" y="6180"/>
                </a:lnTo>
                <a:lnTo>
                  <a:pt x="6366" y="6317"/>
                </a:lnTo>
                <a:lnTo>
                  <a:pt x="6378" y="6453"/>
                </a:lnTo>
                <a:lnTo>
                  <a:pt x="6387" y="6590"/>
                </a:lnTo>
                <a:lnTo>
                  <a:pt x="6395" y="6728"/>
                </a:lnTo>
                <a:lnTo>
                  <a:pt x="6401" y="6865"/>
                </a:lnTo>
                <a:lnTo>
                  <a:pt x="6405" y="7001"/>
                </a:lnTo>
                <a:lnTo>
                  <a:pt x="6408" y="7138"/>
                </a:lnTo>
                <a:lnTo>
                  <a:pt x="6408" y="7276"/>
                </a:lnTo>
                <a:lnTo>
                  <a:pt x="6407" y="7413"/>
                </a:lnTo>
                <a:lnTo>
                  <a:pt x="6404" y="7549"/>
                </a:lnTo>
                <a:lnTo>
                  <a:pt x="6399" y="7685"/>
                </a:lnTo>
                <a:lnTo>
                  <a:pt x="6392" y="7822"/>
                </a:lnTo>
                <a:lnTo>
                  <a:pt x="6383" y="7958"/>
                </a:lnTo>
                <a:lnTo>
                  <a:pt x="6372" y="8095"/>
                </a:lnTo>
                <a:lnTo>
                  <a:pt x="6359" y="8229"/>
                </a:lnTo>
                <a:lnTo>
                  <a:pt x="6344" y="8365"/>
                </a:lnTo>
                <a:lnTo>
                  <a:pt x="6328" y="8500"/>
                </a:lnTo>
                <a:lnTo>
                  <a:pt x="6308" y="8635"/>
                </a:lnTo>
                <a:lnTo>
                  <a:pt x="6287" y="8769"/>
                </a:lnTo>
                <a:lnTo>
                  <a:pt x="6264" y="8903"/>
                </a:lnTo>
                <a:lnTo>
                  <a:pt x="6240" y="9037"/>
                </a:lnTo>
                <a:lnTo>
                  <a:pt x="6213" y="9169"/>
                </a:lnTo>
                <a:lnTo>
                  <a:pt x="6184" y="9302"/>
                </a:lnTo>
                <a:lnTo>
                  <a:pt x="6153" y="9434"/>
                </a:lnTo>
                <a:lnTo>
                  <a:pt x="6119" y="9566"/>
                </a:lnTo>
                <a:lnTo>
                  <a:pt x="6084" y="9696"/>
                </a:lnTo>
                <a:lnTo>
                  <a:pt x="6047" y="9826"/>
                </a:lnTo>
                <a:lnTo>
                  <a:pt x="6008" y="9956"/>
                </a:lnTo>
                <a:lnTo>
                  <a:pt x="5966" y="10085"/>
                </a:lnTo>
                <a:lnTo>
                  <a:pt x="5922" y="10213"/>
                </a:lnTo>
                <a:lnTo>
                  <a:pt x="5899" y="10277"/>
                </a:lnTo>
                <a:lnTo>
                  <a:pt x="5876" y="10340"/>
                </a:lnTo>
                <a:lnTo>
                  <a:pt x="5852" y="10403"/>
                </a:lnTo>
                <a:lnTo>
                  <a:pt x="5828" y="10467"/>
                </a:lnTo>
                <a:lnTo>
                  <a:pt x="5802" y="10530"/>
                </a:lnTo>
                <a:lnTo>
                  <a:pt x="5775" y="10592"/>
                </a:lnTo>
                <a:lnTo>
                  <a:pt x="5749" y="10654"/>
                </a:lnTo>
                <a:lnTo>
                  <a:pt x="5722" y="10716"/>
                </a:lnTo>
                <a:lnTo>
                  <a:pt x="5694" y="10777"/>
                </a:lnTo>
                <a:lnTo>
                  <a:pt x="5665" y="10839"/>
                </a:lnTo>
                <a:lnTo>
                  <a:pt x="5636" y="10899"/>
                </a:lnTo>
                <a:lnTo>
                  <a:pt x="5605" y="10959"/>
                </a:lnTo>
                <a:lnTo>
                  <a:pt x="5575" y="11019"/>
                </a:lnTo>
                <a:lnTo>
                  <a:pt x="5543" y="11078"/>
                </a:lnTo>
                <a:lnTo>
                  <a:pt x="5512" y="11137"/>
                </a:lnTo>
                <a:lnTo>
                  <a:pt x="5479" y="11196"/>
                </a:lnTo>
                <a:lnTo>
                  <a:pt x="5446" y="11254"/>
                </a:lnTo>
                <a:lnTo>
                  <a:pt x="5411" y="11312"/>
                </a:lnTo>
                <a:lnTo>
                  <a:pt x="5377" y="11370"/>
                </a:lnTo>
                <a:lnTo>
                  <a:pt x="5342" y="11426"/>
                </a:lnTo>
                <a:lnTo>
                  <a:pt x="5306" y="11482"/>
                </a:lnTo>
                <a:lnTo>
                  <a:pt x="5270" y="11539"/>
                </a:lnTo>
                <a:lnTo>
                  <a:pt x="5232" y="11594"/>
                </a:lnTo>
                <a:lnTo>
                  <a:pt x="5195" y="11649"/>
                </a:lnTo>
                <a:lnTo>
                  <a:pt x="5156" y="11704"/>
                </a:lnTo>
                <a:lnTo>
                  <a:pt x="5117" y="11758"/>
                </a:lnTo>
                <a:lnTo>
                  <a:pt x="5077" y="11811"/>
                </a:lnTo>
                <a:lnTo>
                  <a:pt x="5037" y="11863"/>
                </a:lnTo>
                <a:lnTo>
                  <a:pt x="4996" y="11916"/>
                </a:lnTo>
                <a:lnTo>
                  <a:pt x="4955" y="11968"/>
                </a:lnTo>
                <a:lnTo>
                  <a:pt x="4911" y="12019"/>
                </a:lnTo>
                <a:lnTo>
                  <a:pt x="4869" y="12070"/>
                </a:lnTo>
                <a:lnTo>
                  <a:pt x="4825" y="12120"/>
                </a:lnTo>
                <a:lnTo>
                  <a:pt x="4781" y="12169"/>
                </a:lnTo>
                <a:lnTo>
                  <a:pt x="4736" y="12217"/>
                </a:lnTo>
                <a:lnTo>
                  <a:pt x="4690" y="12266"/>
                </a:lnTo>
                <a:lnTo>
                  <a:pt x="4645" y="12314"/>
                </a:lnTo>
                <a:lnTo>
                  <a:pt x="4598" y="12360"/>
                </a:lnTo>
                <a:lnTo>
                  <a:pt x="4550" y="12407"/>
                </a:lnTo>
                <a:lnTo>
                  <a:pt x="4502" y="12453"/>
                </a:lnTo>
                <a:lnTo>
                  <a:pt x="4454" y="12498"/>
                </a:lnTo>
                <a:lnTo>
                  <a:pt x="4404" y="12542"/>
                </a:lnTo>
                <a:lnTo>
                  <a:pt x="4354" y="12585"/>
                </a:lnTo>
                <a:lnTo>
                  <a:pt x="4303" y="12629"/>
                </a:lnTo>
                <a:lnTo>
                  <a:pt x="4252" y="12671"/>
                </a:lnTo>
                <a:lnTo>
                  <a:pt x="4200" y="12713"/>
                </a:lnTo>
                <a:lnTo>
                  <a:pt x="4148" y="12753"/>
                </a:lnTo>
                <a:lnTo>
                  <a:pt x="4095" y="12794"/>
                </a:lnTo>
                <a:lnTo>
                  <a:pt x="4041" y="12834"/>
                </a:lnTo>
                <a:lnTo>
                  <a:pt x="3986" y="12872"/>
                </a:lnTo>
                <a:lnTo>
                  <a:pt x="3931" y="12910"/>
                </a:lnTo>
                <a:lnTo>
                  <a:pt x="3876" y="12947"/>
                </a:lnTo>
                <a:lnTo>
                  <a:pt x="3819" y="12984"/>
                </a:lnTo>
                <a:lnTo>
                  <a:pt x="3762" y="13019"/>
                </a:lnTo>
                <a:lnTo>
                  <a:pt x="3705" y="13054"/>
                </a:lnTo>
                <a:lnTo>
                  <a:pt x="3646" y="13088"/>
                </a:lnTo>
                <a:lnTo>
                  <a:pt x="3588" y="13121"/>
                </a:lnTo>
                <a:lnTo>
                  <a:pt x="3528" y="13154"/>
                </a:lnTo>
                <a:lnTo>
                  <a:pt x="3468" y="13186"/>
                </a:lnTo>
                <a:lnTo>
                  <a:pt x="3407" y="13216"/>
                </a:lnTo>
                <a:lnTo>
                  <a:pt x="3346" y="13246"/>
                </a:lnTo>
                <a:lnTo>
                  <a:pt x="3284" y="13275"/>
                </a:lnTo>
                <a:lnTo>
                  <a:pt x="3221" y="13303"/>
                </a:lnTo>
                <a:lnTo>
                  <a:pt x="3158" y="13331"/>
                </a:lnTo>
                <a:lnTo>
                  <a:pt x="3111" y="13350"/>
                </a:lnTo>
                <a:lnTo>
                  <a:pt x="3064" y="13369"/>
                </a:lnTo>
                <a:lnTo>
                  <a:pt x="3018" y="13387"/>
                </a:lnTo>
                <a:lnTo>
                  <a:pt x="2970" y="13404"/>
                </a:lnTo>
                <a:lnTo>
                  <a:pt x="2923" y="13421"/>
                </a:lnTo>
                <a:lnTo>
                  <a:pt x="2876" y="13437"/>
                </a:lnTo>
                <a:lnTo>
                  <a:pt x="2829" y="13453"/>
                </a:lnTo>
                <a:lnTo>
                  <a:pt x="2781" y="13468"/>
                </a:lnTo>
                <a:lnTo>
                  <a:pt x="2686" y="13497"/>
                </a:lnTo>
                <a:lnTo>
                  <a:pt x="2590" y="13523"/>
                </a:lnTo>
                <a:lnTo>
                  <a:pt x="2494" y="13546"/>
                </a:lnTo>
                <a:lnTo>
                  <a:pt x="2397" y="13567"/>
                </a:lnTo>
                <a:lnTo>
                  <a:pt x="2301" y="13587"/>
                </a:lnTo>
                <a:lnTo>
                  <a:pt x="2203" y="13604"/>
                </a:lnTo>
                <a:lnTo>
                  <a:pt x="2107" y="13619"/>
                </a:lnTo>
                <a:lnTo>
                  <a:pt x="2008" y="13632"/>
                </a:lnTo>
                <a:lnTo>
                  <a:pt x="1910" y="13643"/>
                </a:lnTo>
                <a:lnTo>
                  <a:pt x="1812" y="13652"/>
                </a:lnTo>
                <a:lnTo>
                  <a:pt x="1714" y="13659"/>
                </a:lnTo>
                <a:lnTo>
                  <a:pt x="1616" y="13665"/>
                </a:lnTo>
                <a:lnTo>
                  <a:pt x="1516" y="13669"/>
                </a:lnTo>
                <a:lnTo>
                  <a:pt x="1418" y="13672"/>
                </a:lnTo>
                <a:lnTo>
                  <a:pt x="1319" y="13673"/>
                </a:lnTo>
                <a:lnTo>
                  <a:pt x="1220" y="13672"/>
                </a:lnTo>
                <a:lnTo>
                  <a:pt x="1121" y="13668"/>
                </a:lnTo>
                <a:lnTo>
                  <a:pt x="1021" y="13664"/>
                </a:lnTo>
                <a:lnTo>
                  <a:pt x="922" y="13659"/>
                </a:lnTo>
                <a:lnTo>
                  <a:pt x="823" y="13652"/>
                </a:lnTo>
                <a:lnTo>
                  <a:pt x="724" y="13644"/>
                </a:lnTo>
                <a:lnTo>
                  <a:pt x="625" y="13635"/>
                </a:lnTo>
                <a:lnTo>
                  <a:pt x="526" y="13625"/>
                </a:lnTo>
                <a:lnTo>
                  <a:pt x="427" y="13614"/>
                </a:lnTo>
                <a:lnTo>
                  <a:pt x="327" y="13601"/>
                </a:lnTo>
                <a:lnTo>
                  <a:pt x="229" y="13588"/>
                </a:lnTo>
                <a:lnTo>
                  <a:pt x="130" y="13573"/>
                </a:lnTo>
                <a:lnTo>
                  <a:pt x="32" y="13558"/>
                </a:lnTo>
                <a:close/>
              </a:path>
            </a:pathLst>
          </a:custGeom>
          <a:solidFill>
            <a:srgbClr val="AF5A94"/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225295" name="Freeform 21"/>
          <p:cNvSpPr>
            <a:spLocks/>
          </p:cNvSpPr>
          <p:nvPr/>
        </p:nvSpPr>
        <p:spPr bwMode="auto">
          <a:xfrm>
            <a:off x="7107767" y="3162300"/>
            <a:ext cx="1612900" cy="2506133"/>
          </a:xfrm>
          <a:custGeom>
            <a:avLst/>
            <a:gdLst>
              <a:gd name="T0" fmla="*/ 931709 w 8330"/>
              <a:gd name="T1" fmla="*/ 11489 h 12948"/>
              <a:gd name="T2" fmla="*/ 912246 w 8330"/>
              <a:gd name="T3" fmla="*/ 57443 h 12948"/>
              <a:gd name="T4" fmla="*/ 907460 w 8330"/>
              <a:gd name="T5" fmla="*/ 117758 h 12948"/>
              <a:gd name="T6" fmla="*/ 920542 w 8330"/>
              <a:gd name="T7" fmla="*/ 217645 h 12948"/>
              <a:gd name="T8" fmla="*/ 939367 w 8330"/>
              <a:gd name="T9" fmla="*/ 262642 h 12948"/>
              <a:gd name="T10" fmla="*/ 998078 w 8330"/>
              <a:gd name="T11" fmla="*/ 343701 h 12948"/>
              <a:gd name="T12" fmla="*/ 1081995 w 8330"/>
              <a:gd name="T13" fmla="*/ 415185 h 12948"/>
              <a:gd name="T14" fmla="*/ 1244406 w 8330"/>
              <a:gd name="T15" fmla="*/ 516668 h 12948"/>
              <a:gd name="T16" fmla="*/ 1332472 w 8330"/>
              <a:gd name="T17" fmla="*/ 574749 h 12948"/>
              <a:gd name="T18" fmla="*/ 1415752 w 8330"/>
              <a:gd name="T19" fmla="*/ 642404 h 12948"/>
              <a:gd name="T20" fmla="*/ 1544021 w 8330"/>
              <a:gd name="T21" fmla="*/ 775800 h 12948"/>
              <a:gd name="T22" fmla="*/ 1655380 w 8330"/>
              <a:gd name="T23" fmla="*/ 922598 h 12948"/>
              <a:gd name="T24" fmla="*/ 1765143 w 8330"/>
              <a:gd name="T25" fmla="*/ 1114394 h 12948"/>
              <a:gd name="T26" fmla="*/ 1843317 w 8330"/>
              <a:gd name="T27" fmla="*/ 1319593 h 12948"/>
              <a:gd name="T28" fmla="*/ 1885435 w 8330"/>
              <a:gd name="T29" fmla="*/ 1518729 h 12948"/>
              <a:gd name="T30" fmla="*/ 1894689 w 8330"/>
              <a:gd name="T31" fmla="*/ 1628190 h 12948"/>
              <a:gd name="T32" fmla="*/ 1894050 w 8330"/>
              <a:gd name="T33" fmla="*/ 1738608 h 12948"/>
              <a:gd name="T34" fmla="*/ 1883521 w 8330"/>
              <a:gd name="T35" fmla="*/ 1849026 h 12948"/>
              <a:gd name="T36" fmla="*/ 1826087 w 8330"/>
              <a:gd name="T37" fmla="*/ 2243787 h 12948"/>
              <a:gd name="T38" fmla="*/ 1801199 w 8330"/>
              <a:gd name="T39" fmla="*/ 2493983 h 12948"/>
              <a:gd name="T40" fmla="*/ 1797370 w 8330"/>
              <a:gd name="T41" fmla="*/ 2744180 h 12948"/>
              <a:gd name="T42" fmla="*/ 1816195 w 8330"/>
              <a:gd name="T43" fmla="*/ 2940124 h 12948"/>
              <a:gd name="T44" fmla="*/ 1840764 w 8330"/>
              <a:gd name="T45" fmla="*/ 3064584 h 12948"/>
              <a:gd name="T46" fmla="*/ 1876820 w 8330"/>
              <a:gd name="T47" fmla="*/ 3189044 h 12948"/>
              <a:gd name="T48" fmla="*/ 1925958 w 8330"/>
              <a:gd name="T49" fmla="*/ 3313504 h 12948"/>
              <a:gd name="T50" fmla="*/ 1988817 w 8330"/>
              <a:gd name="T51" fmla="*/ 3438282 h 12948"/>
              <a:gd name="T52" fmla="*/ 2066991 w 8330"/>
              <a:gd name="T53" fmla="*/ 3562742 h 12948"/>
              <a:gd name="T54" fmla="*/ 2162076 w 8330"/>
              <a:gd name="T55" fmla="*/ 3687202 h 12948"/>
              <a:gd name="T56" fmla="*/ 2275030 w 8330"/>
              <a:gd name="T57" fmla="*/ 3811662 h 12948"/>
              <a:gd name="T58" fmla="*/ 2407448 w 8330"/>
              <a:gd name="T59" fmla="*/ 3936122 h 12948"/>
              <a:gd name="T60" fmla="*/ 2560605 w 8330"/>
              <a:gd name="T61" fmla="*/ 4060581 h 12948"/>
              <a:gd name="T62" fmla="*/ 2650267 w 8330"/>
              <a:gd name="T63" fmla="*/ 4127279 h 12948"/>
              <a:gd name="T64" fmla="*/ 2594109 w 8330"/>
              <a:gd name="T65" fmla="*/ 4111961 h 12948"/>
              <a:gd name="T66" fmla="*/ 2479879 w 8330"/>
              <a:gd name="T67" fmla="*/ 4099196 h 12948"/>
              <a:gd name="T68" fmla="*/ 2310767 w 8330"/>
              <a:gd name="T69" fmla="*/ 4055475 h 12948"/>
              <a:gd name="T70" fmla="*/ 2090922 w 8330"/>
              <a:gd name="T71" fmla="*/ 3982395 h 12948"/>
              <a:gd name="T72" fmla="*/ 1889264 w 8330"/>
              <a:gd name="T73" fmla="*/ 3900060 h 12948"/>
              <a:gd name="T74" fmla="*/ 1619962 w 8330"/>
              <a:gd name="T75" fmla="*/ 3764750 h 12948"/>
              <a:gd name="T76" fmla="*/ 1361189 w 8330"/>
              <a:gd name="T77" fmla="*/ 3605505 h 12948"/>
              <a:gd name="T78" fmla="*/ 1114861 w 8330"/>
              <a:gd name="T79" fmla="*/ 3422964 h 12948"/>
              <a:gd name="T80" fmla="*/ 884486 w 8330"/>
              <a:gd name="T81" fmla="*/ 3219680 h 12948"/>
              <a:gd name="T82" fmla="*/ 673575 w 8330"/>
              <a:gd name="T83" fmla="*/ 2996929 h 12948"/>
              <a:gd name="T84" fmla="*/ 484361 w 8330"/>
              <a:gd name="T85" fmla="*/ 2756626 h 12948"/>
              <a:gd name="T86" fmla="*/ 320355 w 8330"/>
              <a:gd name="T87" fmla="*/ 2499727 h 12948"/>
              <a:gd name="T88" fmla="*/ 184747 w 8330"/>
              <a:gd name="T89" fmla="*/ 2228788 h 12948"/>
              <a:gd name="T90" fmla="*/ 93171 w 8330"/>
              <a:gd name="T91" fmla="*/ 1986251 h 12948"/>
              <a:gd name="T92" fmla="*/ 52329 w 8330"/>
              <a:gd name="T93" fmla="*/ 1840729 h 12948"/>
              <a:gd name="T94" fmla="*/ 22655 w 8330"/>
              <a:gd name="T95" fmla="*/ 1692973 h 12948"/>
              <a:gd name="T96" fmla="*/ 5105 w 8330"/>
              <a:gd name="T97" fmla="*/ 1544578 h 12948"/>
              <a:gd name="T98" fmla="*/ 0 w 8330"/>
              <a:gd name="T99" fmla="*/ 1395865 h 12948"/>
              <a:gd name="T100" fmla="*/ 8296 w 8330"/>
              <a:gd name="T101" fmla="*/ 1247470 h 12948"/>
              <a:gd name="T102" fmla="*/ 29993 w 8330"/>
              <a:gd name="T103" fmla="*/ 1101310 h 12948"/>
              <a:gd name="T104" fmla="*/ 66368 w 8330"/>
              <a:gd name="T105" fmla="*/ 957064 h 12948"/>
              <a:gd name="T106" fmla="*/ 117421 w 8330"/>
              <a:gd name="T107" fmla="*/ 816329 h 12948"/>
              <a:gd name="T108" fmla="*/ 184108 w 8330"/>
              <a:gd name="T109" fmla="*/ 679742 h 12948"/>
              <a:gd name="T110" fmla="*/ 237075 w 8330"/>
              <a:gd name="T111" fmla="*/ 592301 h 12948"/>
              <a:gd name="T112" fmla="*/ 342690 w 8330"/>
              <a:gd name="T113" fmla="*/ 453800 h 12948"/>
              <a:gd name="T114" fmla="*/ 498401 w 8330"/>
              <a:gd name="T115" fmla="*/ 298384 h 12948"/>
              <a:gd name="T116" fmla="*/ 673575 w 8330"/>
              <a:gd name="T117" fmla="*/ 163713 h 12948"/>
              <a:gd name="T118" fmla="*/ 862150 w 8330"/>
              <a:gd name="T119" fmla="*/ 45954 h 1294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8330"/>
              <a:gd name="T181" fmla="*/ 0 h 12948"/>
              <a:gd name="T182" fmla="*/ 8330 w 8330"/>
              <a:gd name="T183" fmla="*/ 12948 h 1294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8330" h="12948">
                <a:moveTo>
                  <a:pt x="2964" y="0"/>
                </a:moveTo>
                <a:lnTo>
                  <a:pt x="2964" y="0"/>
                </a:lnTo>
                <a:lnTo>
                  <a:pt x="2956" y="5"/>
                </a:lnTo>
                <a:lnTo>
                  <a:pt x="2948" y="10"/>
                </a:lnTo>
                <a:lnTo>
                  <a:pt x="2940" y="16"/>
                </a:lnTo>
                <a:lnTo>
                  <a:pt x="2933" y="22"/>
                </a:lnTo>
                <a:lnTo>
                  <a:pt x="2920" y="36"/>
                </a:lnTo>
                <a:lnTo>
                  <a:pt x="2908" y="52"/>
                </a:lnTo>
                <a:lnTo>
                  <a:pt x="2897" y="70"/>
                </a:lnTo>
                <a:lnTo>
                  <a:pt x="2887" y="89"/>
                </a:lnTo>
                <a:lnTo>
                  <a:pt x="2879" y="110"/>
                </a:lnTo>
                <a:lnTo>
                  <a:pt x="2871" y="132"/>
                </a:lnTo>
                <a:lnTo>
                  <a:pt x="2865" y="156"/>
                </a:lnTo>
                <a:lnTo>
                  <a:pt x="2859" y="180"/>
                </a:lnTo>
                <a:lnTo>
                  <a:pt x="2855" y="205"/>
                </a:lnTo>
                <a:lnTo>
                  <a:pt x="2851" y="231"/>
                </a:lnTo>
                <a:lnTo>
                  <a:pt x="2848" y="258"/>
                </a:lnTo>
                <a:lnTo>
                  <a:pt x="2846" y="285"/>
                </a:lnTo>
                <a:lnTo>
                  <a:pt x="2845" y="312"/>
                </a:lnTo>
                <a:lnTo>
                  <a:pt x="2844" y="341"/>
                </a:lnTo>
                <a:lnTo>
                  <a:pt x="2844" y="369"/>
                </a:lnTo>
                <a:lnTo>
                  <a:pt x="2845" y="397"/>
                </a:lnTo>
                <a:lnTo>
                  <a:pt x="2848" y="452"/>
                </a:lnTo>
                <a:lnTo>
                  <a:pt x="2853" y="506"/>
                </a:lnTo>
                <a:lnTo>
                  <a:pt x="2860" y="557"/>
                </a:lnTo>
                <a:lnTo>
                  <a:pt x="2868" y="603"/>
                </a:lnTo>
                <a:lnTo>
                  <a:pt x="2876" y="645"/>
                </a:lnTo>
                <a:lnTo>
                  <a:pt x="2885" y="682"/>
                </a:lnTo>
                <a:lnTo>
                  <a:pt x="2895" y="711"/>
                </a:lnTo>
                <a:lnTo>
                  <a:pt x="2903" y="734"/>
                </a:lnTo>
                <a:lnTo>
                  <a:pt x="2913" y="757"/>
                </a:lnTo>
                <a:lnTo>
                  <a:pt x="2922" y="779"/>
                </a:lnTo>
                <a:lnTo>
                  <a:pt x="2933" y="801"/>
                </a:lnTo>
                <a:lnTo>
                  <a:pt x="2944" y="823"/>
                </a:lnTo>
                <a:lnTo>
                  <a:pt x="2955" y="844"/>
                </a:lnTo>
                <a:lnTo>
                  <a:pt x="2980" y="887"/>
                </a:lnTo>
                <a:lnTo>
                  <a:pt x="3007" y="927"/>
                </a:lnTo>
                <a:lnTo>
                  <a:pt x="3035" y="966"/>
                </a:lnTo>
                <a:lnTo>
                  <a:pt x="3064" y="1004"/>
                </a:lnTo>
                <a:lnTo>
                  <a:pt x="3095" y="1042"/>
                </a:lnTo>
                <a:lnTo>
                  <a:pt x="3128" y="1077"/>
                </a:lnTo>
                <a:lnTo>
                  <a:pt x="3163" y="1112"/>
                </a:lnTo>
                <a:lnTo>
                  <a:pt x="3198" y="1146"/>
                </a:lnTo>
                <a:lnTo>
                  <a:pt x="3235" y="1178"/>
                </a:lnTo>
                <a:lnTo>
                  <a:pt x="3272" y="1210"/>
                </a:lnTo>
                <a:lnTo>
                  <a:pt x="3311" y="1242"/>
                </a:lnTo>
                <a:lnTo>
                  <a:pt x="3351" y="1272"/>
                </a:lnTo>
                <a:lnTo>
                  <a:pt x="3391" y="1301"/>
                </a:lnTo>
                <a:lnTo>
                  <a:pt x="3432" y="1330"/>
                </a:lnTo>
                <a:lnTo>
                  <a:pt x="3474" y="1358"/>
                </a:lnTo>
                <a:lnTo>
                  <a:pt x="3516" y="1386"/>
                </a:lnTo>
                <a:lnTo>
                  <a:pt x="3559" y="1414"/>
                </a:lnTo>
                <a:lnTo>
                  <a:pt x="3644" y="1466"/>
                </a:lnTo>
                <a:lnTo>
                  <a:pt x="3730" y="1518"/>
                </a:lnTo>
                <a:lnTo>
                  <a:pt x="3900" y="1619"/>
                </a:lnTo>
                <a:lnTo>
                  <a:pt x="3981" y="1669"/>
                </a:lnTo>
                <a:lnTo>
                  <a:pt x="4021" y="1694"/>
                </a:lnTo>
                <a:lnTo>
                  <a:pt x="4060" y="1719"/>
                </a:lnTo>
                <a:lnTo>
                  <a:pt x="4099" y="1745"/>
                </a:lnTo>
                <a:lnTo>
                  <a:pt x="4138" y="1773"/>
                </a:lnTo>
                <a:lnTo>
                  <a:pt x="4176" y="1801"/>
                </a:lnTo>
                <a:lnTo>
                  <a:pt x="4215" y="1829"/>
                </a:lnTo>
                <a:lnTo>
                  <a:pt x="4253" y="1858"/>
                </a:lnTo>
                <a:lnTo>
                  <a:pt x="4290" y="1888"/>
                </a:lnTo>
                <a:lnTo>
                  <a:pt x="4327" y="1918"/>
                </a:lnTo>
                <a:lnTo>
                  <a:pt x="4364" y="1950"/>
                </a:lnTo>
                <a:lnTo>
                  <a:pt x="4401" y="1981"/>
                </a:lnTo>
                <a:lnTo>
                  <a:pt x="4437" y="2013"/>
                </a:lnTo>
                <a:lnTo>
                  <a:pt x="4472" y="2045"/>
                </a:lnTo>
                <a:lnTo>
                  <a:pt x="4507" y="2078"/>
                </a:lnTo>
                <a:lnTo>
                  <a:pt x="4577" y="2146"/>
                </a:lnTo>
                <a:lnTo>
                  <a:pt x="4645" y="2215"/>
                </a:lnTo>
                <a:lnTo>
                  <a:pt x="4711" y="2285"/>
                </a:lnTo>
                <a:lnTo>
                  <a:pt x="4776" y="2358"/>
                </a:lnTo>
                <a:lnTo>
                  <a:pt x="4839" y="2431"/>
                </a:lnTo>
                <a:lnTo>
                  <a:pt x="4900" y="2506"/>
                </a:lnTo>
                <a:lnTo>
                  <a:pt x="4961" y="2581"/>
                </a:lnTo>
                <a:lnTo>
                  <a:pt x="5019" y="2657"/>
                </a:lnTo>
                <a:lnTo>
                  <a:pt x="5076" y="2733"/>
                </a:lnTo>
                <a:lnTo>
                  <a:pt x="5132" y="2809"/>
                </a:lnTo>
                <a:lnTo>
                  <a:pt x="5188" y="2891"/>
                </a:lnTo>
                <a:lnTo>
                  <a:pt x="5243" y="2974"/>
                </a:lnTo>
                <a:lnTo>
                  <a:pt x="5296" y="3058"/>
                </a:lnTo>
                <a:lnTo>
                  <a:pt x="5347" y="3142"/>
                </a:lnTo>
                <a:lnTo>
                  <a:pt x="5396" y="3229"/>
                </a:lnTo>
                <a:lnTo>
                  <a:pt x="5444" y="3315"/>
                </a:lnTo>
                <a:lnTo>
                  <a:pt x="5489" y="3403"/>
                </a:lnTo>
                <a:lnTo>
                  <a:pt x="5532" y="3492"/>
                </a:lnTo>
                <a:lnTo>
                  <a:pt x="5573" y="3582"/>
                </a:lnTo>
                <a:lnTo>
                  <a:pt x="5612" y="3672"/>
                </a:lnTo>
                <a:lnTo>
                  <a:pt x="5650" y="3763"/>
                </a:lnTo>
                <a:lnTo>
                  <a:pt x="5685" y="3855"/>
                </a:lnTo>
                <a:lnTo>
                  <a:pt x="5718" y="3948"/>
                </a:lnTo>
                <a:lnTo>
                  <a:pt x="5749" y="4041"/>
                </a:lnTo>
                <a:lnTo>
                  <a:pt x="5777" y="4135"/>
                </a:lnTo>
                <a:lnTo>
                  <a:pt x="5805" y="4229"/>
                </a:lnTo>
                <a:lnTo>
                  <a:pt x="5829" y="4325"/>
                </a:lnTo>
                <a:lnTo>
                  <a:pt x="5851" y="4420"/>
                </a:lnTo>
                <a:lnTo>
                  <a:pt x="5870" y="4517"/>
                </a:lnTo>
                <a:lnTo>
                  <a:pt x="5887" y="4613"/>
                </a:lnTo>
                <a:lnTo>
                  <a:pt x="5902" y="4711"/>
                </a:lnTo>
                <a:lnTo>
                  <a:pt x="5909" y="4759"/>
                </a:lnTo>
                <a:lnTo>
                  <a:pt x="5915" y="4808"/>
                </a:lnTo>
                <a:lnTo>
                  <a:pt x="5920" y="4857"/>
                </a:lnTo>
                <a:lnTo>
                  <a:pt x="5925" y="4906"/>
                </a:lnTo>
                <a:lnTo>
                  <a:pt x="5929" y="4954"/>
                </a:lnTo>
                <a:lnTo>
                  <a:pt x="5933" y="5004"/>
                </a:lnTo>
                <a:lnTo>
                  <a:pt x="5936" y="5053"/>
                </a:lnTo>
                <a:lnTo>
                  <a:pt x="5938" y="5102"/>
                </a:lnTo>
                <a:lnTo>
                  <a:pt x="5940" y="5151"/>
                </a:lnTo>
                <a:lnTo>
                  <a:pt x="5941" y="5201"/>
                </a:lnTo>
                <a:lnTo>
                  <a:pt x="5941" y="5250"/>
                </a:lnTo>
                <a:lnTo>
                  <a:pt x="5941" y="5299"/>
                </a:lnTo>
                <a:lnTo>
                  <a:pt x="5940" y="5348"/>
                </a:lnTo>
                <a:lnTo>
                  <a:pt x="5938" y="5399"/>
                </a:lnTo>
                <a:lnTo>
                  <a:pt x="5936" y="5448"/>
                </a:lnTo>
                <a:lnTo>
                  <a:pt x="5934" y="5497"/>
                </a:lnTo>
                <a:lnTo>
                  <a:pt x="5930" y="5547"/>
                </a:lnTo>
                <a:lnTo>
                  <a:pt x="5926" y="5596"/>
                </a:lnTo>
                <a:lnTo>
                  <a:pt x="5921" y="5646"/>
                </a:lnTo>
                <a:lnTo>
                  <a:pt x="5916" y="5695"/>
                </a:lnTo>
                <a:lnTo>
                  <a:pt x="5910" y="5745"/>
                </a:lnTo>
                <a:lnTo>
                  <a:pt x="5903" y="5794"/>
                </a:lnTo>
                <a:lnTo>
                  <a:pt x="5870" y="6019"/>
                </a:lnTo>
                <a:lnTo>
                  <a:pt x="5836" y="6244"/>
                </a:lnTo>
                <a:lnTo>
                  <a:pt x="5803" y="6470"/>
                </a:lnTo>
                <a:lnTo>
                  <a:pt x="5769" y="6694"/>
                </a:lnTo>
                <a:lnTo>
                  <a:pt x="5738" y="6919"/>
                </a:lnTo>
                <a:lnTo>
                  <a:pt x="5723" y="7031"/>
                </a:lnTo>
                <a:lnTo>
                  <a:pt x="5709" y="7143"/>
                </a:lnTo>
                <a:lnTo>
                  <a:pt x="5696" y="7255"/>
                </a:lnTo>
                <a:lnTo>
                  <a:pt x="5683" y="7368"/>
                </a:lnTo>
                <a:lnTo>
                  <a:pt x="5672" y="7479"/>
                </a:lnTo>
                <a:lnTo>
                  <a:pt x="5662" y="7592"/>
                </a:lnTo>
                <a:lnTo>
                  <a:pt x="5652" y="7704"/>
                </a:lnTo>
                <a:lnTo>
                  <a:pt x="5645" y="7815"/>
                </a:lnTo>
                <a:lnTo>
                  <a:pt x="5638" y="7928"/>
                </a:lnTo>
                <a:lnTo>
                  <a:pt x="5633" y="8039"/>
                </a:lnTo>
                <a:lnTo>
                  <a:pt x="5629" y="8151"/>
                </a:lnTo>
                <a:lnTo>
                  <a:pt x="5628" y="8263"/>
                </a:lnTo>
                <a:lnTo>
                  <a:pt x="5627" y="8375"/>
                </a:lnTo>
                <a:lnTo>
                  <a:pt x="5629" y="8487"/>
                </a:lnTo>
                <a:lnTo>
                  <a:pt x="5633" y="8599"/>
                </a:lnTo>
                <a:lnTo>
                  <a:pt x="5638" y="8710"/>
                </a:lnTo>
                <a:lnTo>
                  <a:pt x="5646" y="8822"/>
                </a:lnTo>
                <a:lnTo>
                  <a:pt x="5656" y="8933"/>
                </a:lnTo>
                <a:lnTo>
                  <a:pt x="5669" y="9045"/>
                </a:lnTo>
                <a:lnTo>
                  <a:pt x="5676" y="9101"/>
                </a:lnTo>
                <a:lnTo>
                  <a:pt x="5684" y="9157"/>
                </a:lnTo>
                <a:lnTo>
                  <a:pt x="5692" y="9213"/>
                </a:lnTo>
                <a:lnTo>
                  <a:pt x="5701" y="9268"/>
                </a:lnTo>
                <a:lnTo>
                  <a:pt x="5710" y="9325"/>
                </a:lnTo>
                <a:lnTo>
                  <a:pt x="5721" y="9380"/>
                </a:lnTo>
                <a:lnTo>
                  <a:pt x="5732" y="9436"/>
                </a:lnTo>
                <a:lnTo>
                  <a:pt x="5743" y="9491"/>
                </a:lnTo>
                <a:lnTo>
                  <a:pt x="5756" y="9548"/>
                </a:lnTo>
                <a:lnTo>
                  <a:pt x="5769" y="9603"/>
                </a:lnTo>
                <a:lnTo>
                  <a:pt x="5783" y="9658"/>
                </a:lnTo>
                <a:lnTo>
                  <a:pt x="5798" y="9715"/>
                </a:lnTo>
                <a:lnTo>
                  <a:pt x="5814" y="9770"/>
                </a:lnTo>
                <a:lnTo>
                  <a:pt x="5830" y="9826"/>
                </a:lnTo>
                <a:lnTo>
                  <a:pt x="5846" y="9882"/>
                </a:lnTo>
                <a:lnTo>
                  <a:pt x="5864" y="9938"/>
                </a:lnTo>
                <a:lnTo>
                  <a:pt x="5882" y="9993"/>
                </a:lnTo>
                <a:lnTo>
                  <a:pt x="5902" y="10050"/>
                </a:lnTo>
                <a:lnTo>
                  <a:pt x="5922" y="10105"/>
                </a:lnTo>
                <a:lnTo>
                  <a:pt x="5943" y="10160"/>
                </a:lnTo>
                <a:lnTo>
                  <a:pt x="5964" y="10217"/>
                </a:lnTo>
                <a:lnTo>
                  <a:pt x="5988" y="10272"/>
                </a:lnTo>
                <a:lnTo>
                  <a:pt x="6011" y="10328"/>
                </a:lnTo>
                <a:lnTo>
                  <a:pt x="6036" y="10383"/>
                </a:lnTo>
                <a:lnTo>
                  <a:pt x="6061" y="10440"/>
                </a:lnTo>
                <a:lnTo>
                  <a:pt x="6087" y="10495"/>
                </a:lnTo>
                <a:lnTo>
                  <a:pt x="6114" y="10550"/>
                </a:lnTo>
                <a:lnTo>
                  <a:pt x="6142" y="10607"/>
                </a:lnTo>
                <a:lnTo>
                  <a:pt x="6172" y="10662"/>
                </a:lnTo>
                <a:lnTo>
                  <a:pt x="6202" y="10718"/>
                </a:lnTo>
                <a:lnTo>
                  <a:pt x="6233" y="10774"/>
                </a:lnTo>
                <a:lnTo>
                  <a:pt x="6265" y="10830"/>
                </a:lnTo>
                <a:lnTo>
                  <a:pt x="6297" y="10885"/>
                </a:lnTo>
                <a:lnTo>
                  <a:pt x="6332" y="10941"/>
                </a:lnTo>
                <a:lnTo>
                  <a:pt x="6367" y="10997"/>
                </a:lnTo>
                <a:lnTo>
                  <a:pt x="6403" y="11052"/>
                </a:lnTo>
                <a:lnTo>
                  <a:pt x="6440" y="11108"/>
                </a:lnTo>
                <a:lnTo>
                  <a:pt x="6478" y="11164"/>
                </a:lnTo>
                <a:lnTo>
                  <a:pt x="6518" y="11219"/>
                </a:lnTo>
                <a:lnTo>
                  <a:pt x="6558" y="11275"/>
                </a:lnTo>
                <a:lnTo>
                  <a:pt x="6599" y="11331"/>
                </a:lnTo>
                <a:lnTo>
                  <a:pt x="6641" y="11387"/>
                </a:lnTo>
                <a:lnTo>
                  <a:pt x="6686" y="11442"/>
                </a:lnTo>
                <a:lnTo>
                  <a:pt x="6730" y="11498"/>
                </a:lnTo>
                <a:lnTo>
                  <a:pt x="6776" y="11554"/>
                </a:lnTo>
                <a:lnTo>
                  <a:pt x="6823" y="11609"/>
                </a:lnTo>
                <a:lnTo>
                  <a:pt x="6872" y="11666"/>
                </a:lnTo>
                <a:lnTo>
                  <a:pt x="6921" y="11721"/>
                </a:lnTo>
                <a:lnTo>
                  <a:pt x="6971" y="11776"/>
                </a:lnTo>
                <a:lnTo>
                  <a:pt x="7024" y="11832"/>
                </a:lnTo>
                <a:lnTo>
                  <a:pt x="7076" y="11888"/>
                </a:lnTo>
                <a:lnTo>
                  <a:pt x="7130" y="11944"/>
                </a:lnTo>
                <a:lnTo>
                  <a:pt x="7185" y="11999"/>
                </a:lnTo>
                <a:lnTo>
                  <a:pt x="7243" y="12056"/>
                </a:lnTo>
                <a:lnTo>
                  <a:pt x="7300" y="12111"/>
                </a:lnTo>
                <a:lnTo>
                  <a:pt x="7359" y="12166"/>
                </a:lnTo>
                <a:lnTo>
                  <a:pt x="7421" y="12223"/>
                </a:lnTo>
                <a:lnTo>
                  <a:pt x="7482" y="12278"/>
                </a:lnTo>
                <a:lnTo>
                  <a:pt x="7545" y="12334"/>
                </a:lnTo>
                <a:lnTo>
                  <a:pt x="7610" y="12390"/>
                </a:lnTo>
                <a:lnTo>
                  <a:pt x="7675" y="12446"/>
                </a:lnTo>
                <a:lnTo>
                  <a:pt x="7743" y="12501"/>
                </a:lnTo>
                <a:lnTo>
                  <a:pt x="7811" y="12557"/>
                </a:lnTo>
                <a:lnTo>
                  <a:pt x="7881" y="12613"/>
                </a:lnTo>
                <a:lnTo>
                  <a:pt x="7953" y="12668"/>
                </a:lnTo>
                <a:lnTo>
                  <a:pt x="8025" y="12724"/>
                </a:lnTo>
                <a:lnTo>
                  <a:pt x="8100" y="12780"/>
                </a:lnTo>
                <a:lnTo>
                  <a:pt x="8175" y="12836"/>
                </a:lnTo>
                <a:lnTo>
                  <a:pt x="8251" y="12891"/>
                </a:lnTo>
                <a:lnTo>
                  <a:pt x="8330" y="12948"/>
                </a:lnTo>
                <a:lnTo>
                  <a:pt x="8319" y="12940"/>
                </a:lnTo>
                <a:lnTo>
                  <a:pt x="8306" y="12933"/>
                </a:lnTo>
                <a:lnTo>
                  <a:pt x="8292" y="12927"/>
                </a:lnTo>
                <a:lnTo>
                  <a:pt x="8278" y="12921"/>
                </a:lnTo>
                <a:lnTo>
                  <a:pt x="8262" y="12915"/>
                </a:lnTo>
                <a:lnTo>
                  <a:pt x="8244" y="12909"/>
                </a:lnTo>
                <a:lnTo>
                  <a:pt x="8209" y="12900"/>
                </a:lnTo>
                <a:lnTo>
                  <a:pt x="8170" y="12892"/>
                </a:lnTo>
                <a:lnTo>
                  <a:pt x="8130" y="12885"/>
                </a:lnTo>
                <a:lnTo>
                  <a:pt x="8088" y="12879"/>
                </a:lnTo>
                <a:lnTo>
                  <a:pt x="8045" y="12874"/>
                </a:lnTo>
                <a:lnTo>
                  <a:pt x="7960" y="12866"/>
                </a:lnTo>
                <a:lnTo>
                  <a:pt x="7877" y="12858"/>
                </a:lnTo>
                <a:lnTo>
                  <a:pt x="7839" y="12854"/>
                </a:lnTo>
                <a:lnTo>
                  <a:pt x="7804" y="12850"/>
                </a:lnTo>
                <a:lnTo>
                  <a:pt x="7772" y="12845"/>
                </a:lnTo>
                <a:lnTo>
                  <a:pt x="7744" y="12839"/>
                </a:lnTo>
                <a:lnTo>
                  <a:pt x="7642" y="12815"/>
                </a:lnTo>
                <a:lnTo>
                  <a:pt x="7541" y="12791"/>
                </a:lnTo>
                <a:lnTo>
                  <a:pt x="7441" y="12765"/>
                </a:lnTo>
                <a:lnTo>
                  <a:pt x="7341" y="12737"/>
                </a:lnTo>
                <a:lnTo>
                  <a:pt x="7242" y="12708"/>
                </a:lnTo>
                <a:lnTo>
                  <a:pt x="7142" y="12679"/>
                </a:lnTo>
                <a:lnTo>
                  <a:pt x="7043" y="12648"/>
                </a:lnTo>
                <a:lnTo>
                  <a:pt x="6944" y="12617"/>
                </a:lnTo>
                <a:lnTo>
                  <a:pt x="6845" y="12584"/>
                </a:lnTo>
                <a:lnTo>
                  <a:pt x="6748" y="12549"/>
                </a:lnTo>
                <a:lnTo>
                  <a:pt x="6649" y="12515"/>
                </a:lnTo>
                <a:lnTo>
                  <a:pt x="6553" y="12479"/>
                </a:lnTo>
                <a:lnTo>
                  <a:pt x="6455" y="12443"/>
                </a:lnTo>
                <a:lnTo>
                  <a:pt x="6359" y="12405"/>
                </a:lnTo>
                <a:lnTo>
                  <a:pt x="6262" y="12366"/>
                </a:lnTo>
                <a:lnTo>
                  <a:pt x="6167" y="12327"/>
                </a:lnTo>
                <a:lnTo>
                  <a:pt x="6044" y="12275"/>
                </a:lnTo>
                <a:lnTo>
                  <a:pt x="5921" y="12221"/>
                </a:lnTo>
                <a:lnTo>
                  <a:pt x="5800" y="12165"/>
                </a:lnTo>
                <a:lnTo>
                  <a:pt x="5678" y="12108"/>
                </a:lnTo>
                <a:lnTo>
                  <a:pt x="5556" y="12049"/>
                </a:lnTo>
                <a:lnTo>
                  <a:pt x="5436" y="11988"/>
                </a:lnTo>
                <a:lnTo>
                  <a:pt x="5316" y="11926"/>
                </a:lnTo>
                <a:lnTo>
                  <a:pt x="5196" y="11863"/>
                </a:lnTo>
                <a:lnTo>
                  <a:pt x="5077" y="11797"/>
                </a:lnTo>
                <a:lnTo>
                  <a:pt x="4960" y="11731"/>
                </a:lnTo>
                <a:lnTo>
                  <a:pt x="4842" y="11663"/>
                </a:lnTo>
                <a:lnTo>
                  <a:pt x="4725" y="11592"/>
                </a:lnTo>
                <a:lnTo>
                  <a:pt x="4609" y="11521"/>
                </a:lnTo>
                <a:lnTo>
                  <a:pt x="4494" y="11447"/>
                </a:lnTo>
                <a:lnTo>
                  <a:pt x="4379" y="11373"/>
                </a:lnTo>
                <a:lnTo>
                  <a:pt x="4266" y="11298"/>
                </a:lnTo>
                <a:lnTo>
                  <a:pt x="4152" y="11220"/>
                </a:lnTo>
                <a:lnTo>
                  <a:pt x="4041" y="11142"/>
                </a:lnTo>
                <a:lnTo>
                  <a:pt x="3929" y="11061"/>
                </a:lnTo>
                <a:lnTo>
                  <a:pt x="3819" y="10980"/>
                </a:lnTo>
                <a:lnTo>
                  <a:pt x="3710" y="10896"/>
                </a:lnTo>
                <a:lnTo>
                  <a:pt x="3601" y="10812"/>
                </a:lnTo>
                <a:lnTo>
                  <a:pt x="3494" y="10726"/>
                </a:lnTo>
                <a:lnTo>
                  <a:pt x="3388" y="10639"/>
                </a:lnTo>
                <a:lnTo>
                  <a:pt x="3282" y="10550"/>
                </a:lnTo>
                <a:lnTo>
                  <a:pt x="3178" y="10461"/>
                </a:lnTo>
                <a:lnTo>
                  <a:pt x="3075" y="10370"/>
                </a:lnTo>
                <a:lnTo>
                  <a:pt x="2973" y="10278"/>
                </a:lnTo>
                <a:lnTo>
                  <a:pt x="2872" y="10184"/>
                </a:lnTo>
                <a:lnTo>
                  <a:pt x="2772" y="10089"/>
                </a:lnTo>
                <a:lnTo>
                  <a:pt x="2674" y="9993"/>
                </a:lnTo>
                <a:lnTo>
                  <a:pt x="2577" y="9896"/>
                </a:lnTo>
                <a:lnTo>
                  <a:pt x="2481" y="9797"/>
                </a:lnTo>
                <a:lnTo>
                  <a:pt x="2386" y="9698"/>
                </a:lnTo>
                <a:lnTo>
                  <a:pt x="2294" y="9596"/>
                </a:lnTo>
                <a:lnTo>
                  <a:pt x="2201" y="9495"/>
                </a:lnTo>
                <a:lnTo>
                  <a:pt x="2111" y="9391"/>
                </a:lnTo>
                <a:lnTo>
                  <a:pt x="2022" y="9286"/>
                </a:lnTo>
                <a:lnTo>
                  <a:pt x="1935" y="9181"/>
                </a:lnTo>
                <a:lnTo>
                  <a:pt x="1848" y="9074"/>
                </a:lnTo>
                <a:lnTo>
                  <a:pt x="1764" y="8967"/>
                </a:lnTo>
                <a:lnTo>
                  <a:pt x="1680" y="8858"/>
                </a:lnTo>
                <a:lnTo>
                  <a:pt x="1599" y="8748"/>
                </a:lnTo>
                <a:lnTo>
                  <a:pt x="1518" y="8638"/>
                </a:lnTo>
                <a:lnTo>
                  <a:pt x="1440" y="8525"/>
                </a:lnTo>
                <a:lnTo>
                  <a:pt x="1363" y="8412"/>
                </a:lnTo>
                <a:lnTo>
                  <a:pt x="1288" y="8299"/>
                </a:lnTo>
                <a:lnTo>
                  <a:pt x="1214" y="8183"/>
                </a:lnTo>
                <a:lnTo>
                  <a:pt x="1143" y="8068"/>
                </a:lnTo>
                <a:lnTo>
                  <a:pt x="1073" y="7951"/>
                </a:lnTo>
                <a:lnTo>
                  <a:pt x="1004" y="7833"/>
                </a:lnTo>
                <a:lnTo>
                  <a:pt x="938" y="7715"/>
                </a:lnTo>
                <a:lnTo>
                  <a:pt x="874" y="7595"/>
                </a:lnTo>
                <a:lnTo>
                  <a:pt x="811" y="7474"/>
                </a:lnTo>
                <a:lnTo>
                  <a:pt x="750" y="7354"/>
                </a:lnTo>
                <a:lnTo>
                  <a:pt x="692" y="7231"/>
                </a:lnTo>
                <a:lnTo>
                  <a:pt x="634" y="7108"/>
                </a:lnTo>
                <a:lnTo>
                  <a:pt x="579" y="6984"/>
                </a:lnTo>
                <a:lnTo>
                  <a:pt x="527" y="6859"/>
                </a:lnTo>
                <a:lnTo>
                  <a:pt x="475" y="6734"/>
                </a:lnTo>
                <a:lnTo>
                  <a:pt x="426" y="6607"/>
                </a:lnTo>
                <a:lnTo>
                  <a:pt x="380" y="6481"/>
                </a:lnTo>
                <a:lnTo>
                  <a:pt x="334" y="6353"/>
                </a:lnTo>
                <a:lnTo>
                  <a:pt x="292" y="6224"/>
                </a:lnTo>
                <a:lnTo>
                  <a:pt x="271" y="6159"/>
                </a:lnTo>
                <a:lnTo>
                  <a:pt x="252" y="6095"/>
                </a:lnTo>
                <a:lnTo>
                  <a:pt x="233" y="6029"/>
                </a:lnTo>
                <a:lnTo>
                  <a:pt x="215" y="5964"/>
                </a:lnTo>
                <a:lnTo>
                  <a:pt x="197" y="5899"/>
                </a:lnTo>
                <a:lnTo>
                  <a:pt x="180" y="5833"/>
                </a:lnTo>
                <a:lnTo>
                  <a:pt x="164" y="5768"/>
                </a:lnTo>
                <a:lnTo>
                  <a:pt x="148" y="5701"/>
                </a:lnTo>
                <a:lnTo>
                  <a:pt x="133" y="5636"/>
                </a:lnTo>
                <a:lnTo>
                  <a:pt x="119" y="5570"/>
                </a:lnTo>
                <a:lnTo>
                  <a:pt x="106" y="5504"/>
                </a:lnTo>
                <a:lnTo>
                  <a:pt x="93" y="5438"/>
                </a:lnTo>
                <a:lnTo>
                  <a:pt x="82" y="5372"/>
                </a:lnTo>
                <a:lnTo>
                  <a:pt x="71" y="5305"/>
                </a:lnTo>
                <a:lnTo>
                  <a:pt x="61" y="5239"/>
                </a:lnTo>
                <a:lnTo>
                  <a:pt x="51" y="5172"/>
                </a:lnTo>
                <a:lnTo>
                  <a:pt x="43" y="5106"/>
                </a:lnTo>
                <a:lnTo>
                  <a:pt x="35" y="5040"/>
                </a:lnTo>
                <a:lnTo>
                  <a:pt x="28" y="4973"/>
                </a:lnTo>
                <a:lnTo>
                  <a:pt x="21" y="4906"/>
                </a:lnTo>
                <a:lnTo>
                  <a:pt x="16" y="4840"/>
                </a:lnTo>
                <a:lnTo>
                  <a:pt x="11" y="4773"/>
                </a:lnTo>
                <a:lnTo>
                  <a:pt x="7" y="4707"/>
                </a:lnTo>
                <a:lnTo>
                  <a:pt x="4" y="4640"/>
                </a:lnTo>
                <a:lnTo>
                  <a:pt x="2" y="4573"/>
                </a:lnTo>
                <a:lnTo>
                  <a:pt x="1" y="4507"/>
                </a:lnTo>
                <a:lnTo>
                  <a:pt x="0" y="4440"/>
                </a:lnTo>
                <a:lnTo>
                  <a:pt x="0" y="4374"/>
                </a:lnTo>
                <a:lnTo>
                  <a:pt x="1" y="4308"/>
                </a:lnTo>
                <a:lnTo>
                  <a:pt x="3" y="4241"/>
                </a:lnTo>
                <a:lnTo>
                  <a:pt x="6" y="4175"/>
                </a:lnTo>
                <a:lnTo>
                  <a:pt x="10" y="4109"/>
                </a:lnTo>
                <a:lnTo>
                  <a:pt x="14" y="4042"/>
                </a:lnTo>
                <a:lnTo>
                  <a:pt x="20" y="3976"/>
                </a:lnTo>
                <a:lnTo>
                  <a:pt x="26" y="3909"/>
                </a:lnTo>
                <a:lnTo>
                  <a:pt x="33" y="3844"/>
                </a:lnTo>
                <a:lnTo>
                  <a:pt x="41" y="3778"/>
                </a:lnTo>
                <a:lnTo>
                  <a:pt x="50" y="3712"/>
                </a:lnTo>
                <a:lnTo>
                  <a:pt x="59" y="3647"/>
                </a:lnTo>
                <a:lnTo>
                  <a:pt x="70" y="3582"/>
                </a:lnTo>
                <a:lnTo>
                  <a:pt x="82" y="3516"/>
                </a:lnTo>
                <a:lnTo>
                  <a:pt x="94" y="3451"/>
                </a:lnTo>
                <a:lnTo>
                  <a:pt x="107" y="3386"/>
                </a:lnTo>
                <a:lnTo>
                  <a:pt x="122" y="3321"/>
                </a:lnTo>
                <a:lnTo>
                  <a:pt x="137" y="3256"/>
                </a:lnTo>
                <a:lnTo>
                  <a:pt x="153" y="3191"/>
                </a:lnTo>
                <a:lnTo>
                  <a:pt x="171" y="3127"/>
                </a:lnTo>
                <a:lnTo>
                  <a:pt x="189" y="3063"/>
                </a:lnTo>
                <a:lnTo>
                  <a:pt x="208" y="2999"/>
                </a:lnTo>
                <a:lnTo>
                  <a:pt x="228" y="2935"/>
                </a:lnTo>
                <a:lnTo>
                  <a:pt x="249" y="2872"/>
                </a:lnTo>
                <a:lnTo>
                  <a:pt x="270" y="2808"/>
                </a:lnTo>
                <a:lnTo>
                  <a:pt x="293" y="2746"/>
                </a:lnTo>
                <a:lnTo>
                  <a:pt x="317" y="2683"/>
                </a:lnTo>
                <a:lnTo>
                  <a:pt x="343" y="2620"/>
                </a:lnTo>
                <a:lnTo>
                  <a:pt x="368" y="2558"/>
                </a:lnTo>
                <a:lnTo>
                  <a:pt x="395" y="2496"/>
                </a:lnTo>
                <a:lnTo>
                  <a:pt x="423" y="2434"/>
                </a:lnTo>
                <a:lnTo>
                  <a:pt x="451" y="2373"/>
                </a:lnTo>
                <a:lnTo>
                  <a:pt x="481" y="2312"/>
                </a:lnTo>
                <a:lnTo>
                  <a:pt x="512" y="2250"/>
                </a:lnTo>
                <a:lnTo>
                  <a:pt x="544" y="2190"/>
                </a:lnTo>
                <a:lnTo>
                  <a:pt x="577" y="2130"/>
                </a:lnTo>
                <a:lnTo>
                  <a:pt x="611" y="2069"/>
                </a:lnTo>
                <a:lnTo>
                  <a:pt x="636" y="2026"/>
                </a:lnTo>
                <a:lnTo>
                  <a:pt x="662" y="1983"/>
                </a:lnTo>
                <a:lnTo>
                  <a:pt x="688" y="1940"/>
                </a:lnTo>
                <a:lnTo>
                  <a:pt x="716" y="1897"/>
                </a:lnTo>
                <a:lnTo>
                  <a:pt x="743" y="1856"/>
                </a:lnTo>
                <a:lnTo>
                  <a:pt x="771" y="1814"/>
                </a:lnTo>
                <a:lnTo>
                  <a:pt x="799" y="1773"/>
                </a:lnTo>
                <a:lnTo>
                  <a:pt x="827" y="1732"/>
                </a:lnTo>
                <a:lnTo>
                  <a:pt x="887" y="1652"/>
                </a:lnTo>
                <a:lnTo>
                  <a:pt x="947" y="1574"/>
                </a:lnTo>
                <a:lnTo>
                  <a:pt x="1009" y="1497"/>
                </a:lnTo>
                <a:lnTo>
                  <a:pt x="1074" y="1422"/>
                </a:lnTo>
                <a:lnTo>
                  <a:pt x="1139" y="1347"/>
                </a:lnTo>
                <a:lnTo>
                  <a:pt x="1206" y="1276"/>
                </a:lnTo>
                <a:lnTo>
                  <a:pt x="1275" y="1204"/>
                </a:lnTo>
                <a:lnTo>
                  <a:pt x="1344" y="1135"/>
                </a:lnTo>
                <a:lnTo>
                  <a:pt x="1416" y="1067"/>
                </a:lnTo>
                <a:lnTo>
                  <a:pt x="1488" y="1000"/>
                </a:lnTo>
                <a:lnTo>
                  <a:pt x="1562" y="935"/>
                </a:lnTo>
                <a:lnTo>
                  <a:pt x="1637" y="871"/>
                </a:lnTo>
                <a:lnTo>
                  <a:pt x="1713" y="808"/>
                </a:lnTo>
                <a:lnTo>
                  <a:pt x="1791" y="747"/>
                </a:lnTo>
                <a:lnTo>
                  <a:pt x="1869" y="687"/>
                </a:lnTo>
                <a:lnTo>
                  <a:pt x="1949" y="627"/>
                </a:lnTo>
                <a:lnTo>
                  <a:pt x="2029" y="569"/>
                </a:lnTo>
                <a:lnTo>
                  <a:pt x="2111" y="513"/>
                </a:lnTo>
                <a:lnTo>
                  <a:pt x="2193" y="457"/>
                </a:lnTo>
                <a:lnTo>
                  <a:pt x="2277" y="402"/>
                </a:lnTo>
                <a:lnTo>
                  <a:pt x="2360" y="349"/>
                </a:lnTo>
                <a:lnTo>
                  <a:pt x="2444" y="296"/>
                </a:lnTo>
                <a:lnTo>
                  <a:pt x="2530" y="244"/>
                </a:lnTo>
                <a:lnTo>
                  <a:pt x="2615" y="194"/>
                </a:lnTo>
                <a:lnTo>
                  <a:pt x="2702" y="144"/>
                </a:lnTo>
                <a:lnTo>
                  <a:pt x="2789" y="95"/>
                </a:lnTo>
                <a:lnTo>
                  <a:pt x="2877" y="47"/>
                </a:lnTo>
                <a:lnTo>
                  <a:pt x="2964" y="0"/>
                </a:lnTo>
                <a:close/>
              </a:path>
            </a:pathLst>
          </a:custGeom>
          <a:solidFill>
            <a:srgbClr val="53B9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25296" name="Freeform 24"/>
          <p:cNvSpPr>
            <a:spLocks/>
          </p:cNvSpPr>
          <p:nvPr/>
        </p:nvSpPr>
        <p:spPr bwMode="auto">
          <a:xfrm>
            <a:off x="8250767" y="4574118"/>
            <a:ext cx="2711451" cy="1138767"/>
          </a:xfrm>
          <a:custGeom>
            <a:avLst/>
            <a:gdLst>
              <a:gd name="T0" fmla="*/ 5742 w 14013"/>
              <a:gd name="T1" fmla="*/ 383403 h 5897"/>
              <a:gd name="T2" fmla="*/ 41790 w 14013"/>
              <a:gd name="T3" fmla="*/ 418170 h 5897"/>
              <a:gd name="T4" fmla="*/ 96022 w 14013"/>
              <a:gd name="T5" fmla="*/ 444007 h 5897"/>
              <a:gd name="T6" fmla="*/ 193958 w 14013"/>
              <a:gd name="T7" fmla="*/ 467611 h 5897"/>
              <a:gd name="T8" fmla="*/ 242767 w 14013"/>
              <a:gd name="T9" fmla="*/ 466654 h 5897"/>
              <a:gd name="T10" fmla="*/ 339427 w 14013"/>
              <a:gd name="T11" fmla="*/ 441136 h 5897"/>
              <a:gd name="T12" fmla="*/ 436406 w 14013"/>
              <a:gd name="T13" fmla="*/ 388506 h 5897"/>
              <a:gd name="T14" fmla="*/ 589531 w 14013"/>
              <a:gd name="T15" fmla="*/ 273996 h 5897"/>
              <a:gd name="T16" fmla="*/ 675345 w 14013"/>
              <a:gd name="T17" fmla="*/ 212434 h 5897"/>
              <a:gd name="T18" fmla="*/ 768496 w 14013"/>
              <a:gd name="T19" fmla="*/ 159485 h 5897"/>
              <a:gd name="T20" fmla="*/ 939485 w 14013"/>
              <a:gd name="T21" fmla="*/ 88036 h 5897"/>
              <a:gd name="T22" fmla="*/ 1116536 w 14013"/>
              <a:gd name="T23" fmla="*/ 37001 h 5897"/>
              <a:gd name="T24" fmla="*/ 1334739 w 14013"/>
              <a:gd name="T25" fmla="*/ 3828 h 5897"/>
              <a:gd name="T26" fmla="*/ 1554537 w 14013"/>
              <a:gd name="T27" fmla="*/ 4785 h 5897"/>
              <a:gd name="T28" fmla="*/ 1755195 w 14013"/>
              <a:gd name="T29" fmla="*/ 37639 h 5897"/>
              <a:gd name="T30" fmla="*/ 1860468 w 14013"/>
              <a:gd name="T31" fmla="*/ 67941 h 5897"/>
              <a:gd name="T32" fmla="*/ 1963189 w 14013"/>
              <a:gd name="T33" fmla="*/ 108450 h 5897"/>
              <a:gd name="T34" fmla="*/ 2062720 w 14013"/>
              <a:gd name="T35" fmla="*/ 158209 h 5897"/>
              <a:gd name="T36" fmla="*/ 2409804 w 14013"/>
              <a:gd name="T37" fmla="*/ 354057 h 5897"/>
              <a:gd name="T38" fmla="*/ 2634387 w 14013"/>
              <a:gd name="T39" fmla="*/ 467611 h 5897"/>
              <a:gd name="T40" fmla="*/ 2865670 w 14013"/>
              <a:gd name="T41" fmla="*/ 561388 h 5897"/>
              <a:gd name="T42" fmla="*/ 3055481 w 14013"/>
              <a:gd name="T43" fmla="*/ 614337 h 5897"/>
              <a:gd name="T44" fmla="*/ 3180533 w 14013"/>
              <a:gd name="T45" fmla="*/ 636027 h 5897"/>
              <a:gd name="T46" fmla="*/ 3309732 w 14013"/>
              <a:gd name="T47" fmla="*/ 647510 h 5897"/>
              <a:gd name="T48" fmla="*/ 3443716 w 14013"/>
              <a:gd name="T49" fmla="*/ 646872 h 5897"/>
              <a:gd name="T50" fmla="*/ 3582167 w 14013"/>
              <a:gd name="T51" fmla="*/ 632837 h 5897"/>
              <a:gd name="T52" fmla="*/ 3726678 w 14013"/>
              <a:gd name="T53" fmla="*/ 605087 h 5897"/>
              <a:gd name="T54" fmla="*/ 3876932 w 14013"/>
              <a:gd name="T55" fmla="*/ 561069 h 5897"/>
              <a:gd name="T56" fmla="*/ 4033885 w 14013"/>
              <a:gd name="T57" fmla="*/ 500465 h 5897"/>
              <a:gd name="T58" fmla="*/ 4197537 w 14013"/>
              <a:gd name="T59" fmla="*/ 421998 h 5897"/>
              <a:gd name="T60" fmla="*/ 4368846 w 14013"/>
              <a:gd name="T61" fmla="*/ 324074 h 5897"/>
              <a:gd name="T62" fmla="*/ 4463273 w 14013"/>
              <a:gd name="T63" fmla="*/ 264745 h 5897"/>
              <a:gd name="T64" fmla="*/ 4428820 w 14013"/>
              <a:gd name="T65" fmla="*/ 311634 h 5897"/>
              <a:gd name="T66" fmla="*/ 4375545 w 14013"/>
              <a:gd name="T67" fmla="*/ 413386 h 5897"/>
              <a:gd name="T68" fmla="*/ 4274100 w 14013"/>
              <a:gd name="T69" fmla="*/ 555647 h 5897"/>
              <a:gd name="T70" fmla="*/ 4126717 w 14013"/>
              <a:gd name="T71" fmla="*/ 734270 h 5897"/>
              <a:gd name="T72" fmla="*/ 3977101 w 14013"/>
              <a:gd name="T73" fmla="*/ 892160 h 5897"/>
              <a:gd name="T74" fmla="*/ 3754113 w 14013"/>
              <a:gd name="T75" fmla="*/ 1094069 h 5897"/>
              <a:gd name="T76" fmla="*/ 3511984 w 14013"/>
              <a:gd name="T77" fmla="*/ 1278753 h 5897"/>
              <a:gd name="T78" fmla="*/ 3252948 w 14013"/>
              <a:gd name="T79" fmla="*/ 1442066 h 5897"/>
              <a:gd name="T80" fmla="*/ 2980513 w 14013"/>
              <a:gd name="T81" fmla="*/ 1583689 h 5897"/>
              <a:gd name="T82" fmla="*/ 2696594 w 14013"/>
              <a:gd name="T83" fmla="*/ 1700113 h 5897"/>
              <a:gd name="T84" fmla="*/ 2404061 w 14013"/>
              <a:gd name="T85" fmla="*/ 1789424 h 5897"/>
              <a:gd name="T86" fmla="*/ 2105787 w 14013"/>
              <a:gd name="T87" fmla="*/ 1849710 h 5897"/>
              <a:gd name="T88" fmla="*/ 1804003 w 14013"/>
              <a:gd name="T89" fmla="*/ 1878736 h 5897"/>
              <a:gd name="T90" fmla="*/ 1544967 w 14013"/>
              <a:gd name="T91" fmla="*/ 1876822 h 5897"/>
              <a:gd name="T92" fmla="*/ 1394394 w 14013"/>
              <a:gd name="T93" fmla="*/ 1862788 h 5897"/>
              <a:gd name="T94" fmla="*/ 1246054 w 14013"/>
              <a:gd name="T95" fmla="*/ 1836951 h 5897"/>
              <a:gd name="T96" fmla="*/ 1101223 w 14013"/>
              <a:gd name="T97" fmla="*/ 1799951 h 5897"/>
              <a:gd name="T98" fmla="*/ 960540 w 14013"/>
              <a:gd name="T99" fmla="*/ 1750829 h 5897"/>
              <a:gd name="T100" fmla="*/ 825599 w 14013"/>
              <a:gd name="T101" fmla="*/ 1689906 h 5897"/>
              <a:gd name="T102" fmla="*/ 697038 w 14013"/>
              <a:gd name="T103" fmla="*/ 1616543 h 5897"/>
              <a:gd name="T104" fmla="*/ 575495 w 14013"/>
              <a:gd name="T105" fmla="*/ 1531058 h 5897"/>
              <a:gd name="T106" fmla="*/ 462565 w 14013"/>
              <a:gd name="T107" fmla="*/ 1432497 h 5897"/>
              <a:gd name="T108" fmla="*/ 359206 w 14013"/>
              <a:gd name="T109" fmla="*/ 1321176 h 5897"/>
              <a:gd name="T110" fmla="*/ 296680 w 14013"/>
              <a:gd name="T111" fmla="*/ 1240157 h 5897"/>
              <a:gd name="T112" fmla="*/ 205762 w 14013"/>
              <a:gd name="T113" fmla="*/ 1091836 h 5897"/>
              <a:gd name="T114" fmla="*/ 117077 w 14013"/>
              <a:gd name="T115" fmla="*/ 890566 h 5897"/>
              <a:gd name="T116" fmla="*/ 54551 w 14013"/>
              <a:gd name="T117" fmla="*/ 678769 h 5897"/>
              <a:gd name="T118" fmla="*/ 12760 w 14013"/>
              <a:gd name="T119" fmla="*/ 460274 h 5897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4013"/>
              <a:gd name="T181" fmla="*/ 0 h 5897"/>
              <a:gd name="T182" fmla="*/ 14013 w 14013"/>
              <a:gd name="T183" fmla="*/ 5897 h 5897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4013" h="5897">
                <a:moveTo>
                  <a:pt x="0" y="1148"/>
                </a:moveTo>
                <a:lnTo>
                  <a:pt x="0" y="1148"/>
                </a:lnTo>
                <a:lnTo>
                  <a:pt x="2" y="1157"/>
                </a:lnTo>
                <a:lnTo>
                  <a:pt x="4" y="1166"/>
                </a:lnTo>
                <a:lnTo>
                  <a:pt x="7" y="1175"/>
                </a:lnTo>
                <a:lnTo>
                  <a:pt x="10" y="1184"/>
                </a:lnTo>
                <a:lnTo>
                  <a:pt x="18" y="1202"/>
                </a:lnTo>
                <a:lnTo>
                  <a:pt x="29" y="1219"/>
                </a:lnTo>
                <a:lnTo>
                  <a:pt x="41" y="1235"/>
                </a:lnTo>
                <a:lnTo>
                  <a:pt x="56" y="1251"/>
                </a:lnTo>
                <a:lnTo>
                  <a:pt x="73" y="1267"/>
                </a:lnTo>
                <a:lnTo>
                  <a:pt x="91" y="1282"/>
                </a:lnTo>
                <a:lnTo>
                  <a:pt x="110" y="1296"/>
                </a:lnTo>
                <a:lnTo>
                  <a:pt x="131" y="1311"/>
                </a:lnTo>
                <a:lnTo>
                  <a:pt x="152" y="1324"/>
                </a:lnTo>
                <a:lnTo>
                  <a:pt x="175" y="1337"/>
                </a:lnTo>
                <a:lnTo>
                  <a:pt x="199" y="1349"/>
                </a:lnTo>
                <a:lnTo>
                  <a:pt x="223" y="1361"/>
                </a:lnTo>
                <a:lnTo>
                  <a:pt x="250" y="1372"/>
                </a:lnTo>
                <a:lnTo>
                  <a:pt x="275" y="1382"/>
                </a:lnTo>
                <a:lnTo>
                  <a:pt x="301" y="1392"/>
                </a:lnTo>
                <a:lnTo>
                  <a:pt x="327" y="1402"/>
                </a:lnTo>
                <a:lnTo>
                  <a:pt x="380" y="1419"/>
                </a:lnTo>
                <a:lnTo>
                  <a:pt x="432" y="1433"/>
                </a:lnTo>
                <a:lnTo>
                  <a:pt x="482" y="1445"/>
                </a:lnTo>
                <a:lnTo>
                  <a:pt x="528" y="1455"/>
                </a:lnTo>
                <a:lnTo>
                  <a:pt x="571" y="1462"/>
                </a:lnTo>
                <a:lnTo>
                  <a:pt x="608" y="1466"/>
                </a:lnTo>
                <a:lnTo>
                  <a:pt x="639" y="1468"/>
                </a:lnTo>
                <a:lnTo>
                  <a:pt x="664" y="1468"/>
                </a:lnTo>
                <a:lnTo>
                  <a:pt x="688" y="1468"/>
                </a:lnTo>
                <a:lnTo>
                  <a:pt x="713" y="1467"/>
                </a:lnTo>
                <a:lnTo>
                  <a:pt x="737" y="1465"/>
                </a:lnTo>
                <a:lnTo>
                  <a:pt x="761" y="1463"/>
                </a:lnTo>
                <a:lnTo>
                  <a:pt x="786" y="1460"/>
                </a:lnTo>
                <a:lnTo>
                  <a:pt x="834" y="1452"/>
                </a:lnTo>
                <a:lnTo>
                  <a:pt x="881" y="1442"/>
                </a:lnTo>
                <a:lnTo>
                  <a:pt x="927" y="1430"/>
                </a:lnTo>
                <a:lnTo>
                  <a:pt x="974" y="1416"/>
                </a:lnTo>
                <a:lnTo>
                  <a:pt x="1019" y="1400"/>
                </a:lnTo>
                <a:lnTo>
                  <a:pt x="1064" y="1383"/>
                </a:lnTo>
                <a:lnTo>
                  <a:pt x="1109" y="1364"/>
                </a:lnTo>
                <a:lnTo>
                  <a:pt x="1154" y="1343"/>
                </a:lnTo>
                <a:lnTo>
                  <a:pt x="1197" y="1320"/>
                </a:lnTo>
                <a:lnTo>
                  <a:pt x="1241" y="1296"/>
                </a:lnTo>
                <a:lnTo>
                  <a:pt x="1283" y="1271"/>
                </a:lnTo>
                <a:lnTo>
                  <a:pt x="1327" y="1245"/>
                </a:lnTo>
                <a:lnTo>
                  <a:pt x="1368" y="1218"/>
                </a:lnTo>
                <a:lnTo>
                  <a:pt x="1410" y="1191"/>
                </a:lnTo>
                <a:lnTo>
                  <a:pt x="1451" y="1162"/>
                </a:lnTo>
                <a:lnTo>
                  <a:pt x="1493" y="1133"/>
                </a:lnTo>
                <a:lnTo>
                  <a:pt x="1533" y="1102"/>
                </a:lnTo>
                <a:lnTo>
                  <a:pt x="1613" y="1042"/>
                </a:lnTo>
                <a:lnTo>
                  <a:pt x="1693" y="981"/>
                </a:lnTo>
                <a:lnTo>
                  <a:pt x="1848" y="859"/>
                </a:lnTo>
                <a:lnTo>
                  <a:pt x="1924" y="801"/>
                </a:lnTo>
                <a:lnTo>
                  <a:pt x="1962" y="773"/>
                </a:lnTo>
                <a:lnTo>
                  <a:pt x="2000" y="745"/>
                </a:lnTo>
                <a:lnTo>
                  <a:pt x="2039" y="718"/>
                </a:lnTo>
                <a:lnTo>
                  <a:pt x="2078" y="692"/>
                </a:lnTo>
                <a:lnTo>
                  <a:pt x="2117" y="666"/>
                </a:lnTo>
                <a:lnTo>
                  <a:pt x="2157" y="641"/>
                </a:lnTo>
                <a:lnTo>
                  <a:pt x="2199" y="616"/>
                </a:lnTo>
                <a:lnTo>
                  <a:pt x="2240" y="592"/>
                </a:lnTo>
                <a:lnTo>
                  <a:pt x="2281" y="567"/>
                </a:lnTo>
                <a:lnTo>
                  <a:pt x="2323" y="544"/>
                </a:lnTo>
                <a:lnTo>
                  <a:pt x="2367" y="522"/>
                </a:lnTo>
                <a:lnTo>
                  <a:pt x="2409" y="500"/>
                </a:lnTo>
                <a:lnTo>
                  <a:pt x="2452" y="479"/>
                </a:lnTo>
                <a:lnTo>
                  <a:pt x="2495" y="458"/>
                </a:lnTo>
                <a:lnTo>
                  <a:pt x="2584" y="418"/>
                </a:lnTo>
                <a:lnTo>
                  <a:pt x="2672" y="379"/>
                </a:lnTo>
                <a:lnTo>
                  <a:pt x="2763" y="342"/>
                </a:lnTo>
                <a:lnTo>
                  <a:pt x="2853" y="308"/>
                </a:lnTo>
                <a:lnTo>
                  <a:pt x="2945" y="276"/>
                </a:lnTo>
                <a:lnTo>
                  <a:pt x="3036" y="245"/>
                </a:lnTo>
                <a:lnTo>
                  <a:pt x="3128" y="215"/>
                </a:lnTo>
                <a:lnTo>
                  <a:pt x="3219" y="188"/>
                </a:lnTo>
                <a:lnTo>
                  <a:pt x="3312" y="163"/>
                </a:lnTo>
                <a:lnTo>
                  <a:pt x="3404" y="139"/>
                </a:lnTo>
                <a:lnTo>
                  <a:pt x="3500" y="116"/>
                </a:lnTo>
                <a:lnTo>
                  <a:pt x="3597" y="95"/>
                </a:lnTo>
                <a:lnTo>
                  <a:pt x="3694" y="76"/>
                </a:lnTo>
                <a:lnTo>
                  <a:pt x="3792" y="59"/>
                </a:lnTo>
                <a:lnTo>
                  <a:pt x="3889" y="43"/>
                </a:lnTo>
                <a:lnTo>
                  <a:pt x="3987" y="31"/>
                </a:lnTo>
                <a:lnTo>
                  <a:pt x="4085" y="20"/>
                </a:lnTo>
                <a:lnTo>
                  <a:pt x="4184" y="12"/>
                </a:lnTo>
                <a:lnTo>
                  <a:pt x="4283" y="5"/>
                </a:lnTo>
                <a:lnTo>
                  <a:pt x="4381" y="1"/>
                </a:lnTo>
                <a:lnTo>
                  <a:pt x="4480" y="0"/>
                </a:lnTo>
                <a:lnTo>
                  <a:pt x="4578" y="0"/>
                </a:lnTo>
                <a:lnTo>
                  <a:pt x="4677" y="3"/>
                </a:lnTo>
                <a:lnTo>
                  <a:pt x="4774" y="7"/>
                </a:lnTo>
                <a:lnTo>
                  <a:pt x="4873" y="15"/>
                </a:lnTo>
                <a:lnTo>
                  <a:pt x="4970" y="24"/>
                </a:lnTo>
                <a:lnTo>
                  <a:pt x="5068" y="36"/>
                </a:lnTo>
                <a:lnTo>
                  <a:pt x="5166" y="50"/>
                </a:lnTo>
                <a:lnTo>
                  <a:pt x="5262" y="67"/>
                </a:lnTo>
                <a:lnTo>
                  <a:pt x="5359" y="85"/>
                </a:lnTo>
                <a:lnTo>
                  <a:pt x="5454" y="106"/>
                </a:lnTo>
                <a:lnTo>
                  <a:pt x="5502" y="118"/>
                </a:lnTo>
                <a:lnTo>
                  <a:pt x="5550" y="129"/>
                </a:lnTo>
                <a:lnTo>
                  <a:pt x="5597" y="142"/>
                </a:lnTo>
                <a:lnTo>
                  <a:pt x="5644" y="155"/>
                </a:lnTo>
                <a:lnTo>
                  <a:pt x="5692" y="169"/>
                </a:lnTo>
                <a:lnTo>
                  <a:pt x="5739" y="183"/>
                </a:lnTo>
                <a:lnTo>
                  <a:pt x="5786" y="198"/>
                </a:lnTo>
                <a:lnTo>
                  <a:pt x="5832" y="213"/>
                </a:lnTo>
                <a:lnTo>
                  <a:pt x="5879" y="231"/>
                </a:lnTo>
                <a:lnTo>
                  <a:pt x="5926" y="247"/>
                </a:lnTo>
                <a:lnTo>
                  <a:pt x="5971" y="265"/>
                </a:lnTo>
                <a:lnTo>
                  <a:pt x="6017" y="282"/>
                </a:lnTo>
                <a:lnTo>
                  <a:pt x="6064" y="301"/>
                </a:lnTo>
                <a:lnTo>
                  <a:pt x="6109" y="320"/>
                </a:lnTo>
                <a:lnTo>
                  <a:pt x="6154" y="340"/>
                </a:lnTo>
                <a:lnTo>
                  <a:pt x="6199" y="360"/>
                </a:lnTo>
                <a:lnTo>
                  <a:pt x="6245" y="381"/>
                </a:lnTo>
                <a:lnTo>
                  <a:pt x="6289" y="403"/>
                </a:lnTo>
                <a:lnTo>
                  <a:pt x="6333" y="426"/>
                </a:lnTo>
                <a:lnTo>
                  <a:pt x="6377" y="449"/>
                </a:lnTo>
                <a:lnTo>
                  <a:pt x="6422" y="472"/>
                </a:lnTo>
                <a:lnTo>
                  <a:pt x="6466" y="496"/>
                </a:lnTo>
                <a:lnTo>
                  <a:pt x="6664" y="609"/>
                </a:lnTo>
                <a:lnTo>
                  <a:pt x="6861" y="721"/>
                </a:lnTo>
                <a:lnTo>
                  <a:pt x="7059" y="834"/>
                </a:lnTo>
                <a:lnTo>
                  <a:pt x="7256" y="945"/>
                </a:lnTo>
                <a:lnTo>
                  <a:pt x="7455" y="1056"/>
                </a:lnTo>
                <a:lnTo>
                  <a:pt x="7554" y="1110"/>
                </a:lnTo>
                <a:lnTo>
                  <a:pt x="7654" y="1164"/>
                </a:lnTo>
                <a:lnTo>
                  <a:pt x="7753" y="1216"/>
                </a:lnTo>
                <a:lnTo>
                  <a:pt x="7854" y="1268"/>
                </a:lnTo>
                <a:lnTo>
                  <a:pt x="7954" y="1320"/>
                </a:lnTo>
                <a:lnTo>
                  <a:pt x="8055" y="1370"/>
                </a:lnTo>
                <a:lnTo>
                  <a:pt x="8157" y="1419"/>
                </a:lnTo>
                <a:lnTo>
                  <a:pt x="8258" y="1466"/>
                </a:lnTo>
                <a:lnTo>
                  <a:pt x="8360" y="1513"/>
                </a:lnTo>
                <a:lnTo>
                  <a:pt x="8462" y="1558"/>
                </a:lnTo>
                <a:lnTo>
                  <a:pt x="8565" y="1602"/>
                </a:lnTo>
                <a:lnTo>
                  <a:pt x="8668" y="1644"/>
                </a:lnTo>
                <a:lnTo>
                  <a:pt x="8773" y="1685"/>
                </a:lnTo>
                <a:lnTo>
                  <a:pt x="8878" y="1723"/>
                </a:lnTo>
                <a:lnTo>
                  <a:pt x="8983" y="1760"/>
                </a:lnTo>
                <a:lnTo>
                  <a:pt x="9090" y="1795"/>
                </a:lnTo>
                <a:lnTo>
                  <a:pt x="9196" y="1827"/>
                </a:lnTo>
                <a:lnTo>
                  <a:pt x="9305" y="1859"/>
                </a:lnTo>
                <a:lnTo>
                  <a:pt x="9414" y="1888"/>
                </a:lnTo>
                <a:lnTo>
                  <a:pt x="9468" y="1901"/>
                </a:lnTo>
                <a:lnTo>
                  <a:pt x="9523" y="1914"/>
                </a:lnTo>
                <a:lnTo>
                  <a:pt x="9578" y="1926"/>
                </a:lnTo>
                <a:lnTo>
                  <a:pt x="9633" y="1938"/>
                </a:lnTo>
                <a:lnTo>
                  <a:pt x="9689" y="1949"/>
                </a:lnTo>
                <a:lnTo>
                  <a:pt x="9745" y="1959"/>
                </a:lnTo>
                <a:lnTo>
                  <a:pt x="9801" y="1969"/>
                </a:lnTo>
                <a:lnTo>
                  <a:pt x="9857" y="1978"/>
                </a:lnTo>
                <a:lnTo>
                  <a:pt x="9914" y="1987"/>
                </a:lnTo>
                <a:lnTo>
                  <a:pt x="9970" y="1994"/>
                </a:lnTo>
                <a:lnTo>
                  <a:pt x="10027" y="2001"/>
                </a:lnTo>
                <a:lnTo>
                  <a:pt x="10084" y="2008"/>
                </a:lnTo>
                <a:lnTo>
                  <a:pt x="10142" y="2014"/>
                </a:lnTo>
                <a:lnTo>
                  <a:pt x="10200" y="2019"/>
                </a:lnTo>
                <a:lnTo>
                  <a:pt x="10258" y="2023"/>
                </a:lnTo>
                <a:lnTo>
                  <a:pt x="10317" y="2026"/>
                </a:lnTo>
                <a:lnTo>
                  <a:pt x="10375" y="2030"/>
                </a:lnTo>
                <a:lnTo>
                  <a:pt x="10434" y="2032"/>
                </a:lnTo>
                <a:lnTo>
                  <a:pt x="10494" y="2034"/>
                </a:lnTo>
                <a:lnTo>
                  <a:pt x="10553" y="2034"/>
                </a:lnTo>
                <a:lnTo>
                  <a:pt x="10612" y="2034"/>
                </a:lnTo>
                <a:lnTo>
                  <a:pt x="10673" y="2033"/>
                </a:lnTo>
                <a:lnTo>
                  <a:pt x="10733" y="2031"/>
                </a:lnTo>
                <a:lnTo>
                  <a:pt x="10795" y="2028"/>
                </a:lnTo>
                <a:lnTo>
                  <a:pt x="10856" y="2024"/>
                </a:lnTo>
                <a:lnTo>
                  <a:pt x="10917" y="2019"/>
                </a:lnTo>
                <a:lnTo>
                  <a:pt x="10979" y="2014"/>
                </a:lnTo>
                <a:lnTo>
                  <a:pt x="11041" y="2008"/>
                </a:lnTo>
                <a:lnTo>
                  <a:pt x="11103" y="2001"/>
                </a:lnTo>
                <a:lnTo>
                  <a:pt x="11167" y="1993"/>
                </a:lnTo>
                <a:lnTo>
                  <a:pt x="11229" y="1984"/>
                </a:lnTo>
                <a:lnTo>
                  <a:pt x="11293" y="1975"/>
                </a:lnTo>
                <a:lnTo>
                  <a:pt x="11357" y="1964"/>
                </a:lnTo>
                <a:lnTo>
                  <a:pt x="11421" y="1952"/>
                </a:lnTo>
                <a:lnTo>
                  <a:pt x="11485" y="1940"/>
                </a:lnTo>
                <a:lnTo>
                  <a:pt x="11551" y="1926"/>
                </a:lnTo>
                <a:lnTo>
                  <a:pt x="11616" y="1912"/>
                </a:lnTo>
                <a:lnTo>
                  <a:pt x="11682" y="1897"/>
                </a:lnTo>
                <a:lnTo>
                  <a:pt x="11748" y="1880"/>
                </a:lnTo>
                <a:lnTo>
                  <a:pt x="11814" y="1863"/>
                </a:lnTo>
                <a:lnTo>
                  <a:pt x="11882" y="1843"/>
                </a:lnTo>
                <a:lnTo>
                  <a:pt x="11948" y="1824"/>
                </a:lnTo>
                <a:lnTo>
                  <a:pt x="12016" y="1803"/>
                </a:lnTo>
                <a:lnTo>
                  <a:pt x="12085" y="1782"/>
                </a:lnTo>
                <a:lnTo>
                  <a:pt x="12153" y="1759"/>
                </a:lnTo>
                <a:lnTo>
                  <a:pt x="12222" y="1736"/>
                </a:lnTo>
                <a:lnTo>
                  <a:pt x="12291" y="1711"/>
                </a:lnTo>
                <a:lnTo>
                  <a:pt x="12361" y="1685"/>
                </a:lnTo>
                <a:lnTo>
                  <a:pt x="12431" y="1657"/>
                </a:lnTo>
                <a:lnTo>
                  <a:pt x="12502" y="1629"/>
                </a:lnTo>
                <a:lnTo>
                  <a:pt x="12573" y="1600"/>
                </a:lnTo>
                <a:lnTo>
                  <a:pt x="12645" y="1569"/>
                </a:lnTo>
                <a:lnTo>
                  <a:pt x="12716" y="1538"/>
                </a:lnTo>
                <a:lnTo>
                  <a:pt x="12789" y="1505"/>
                </a:lnTo>
                <a:lnTo>
                  <a:pt x="12862" y="1471"/>
                </a:lnTo>
                <a:lnTo>
                  <a:pt x="12936" y="1436"/>
                </a:lnTo>
                <a:lnTo>
                  <a:pt x="13009" y="1399"/>
                </a:lnTo>
                <a:lnTo>
                  <a:pt x="13084" y="1362"/>
                </a:lnTo>
                <a:lnTo>
                  <a:pt x="13158" y="1323"/>
                </a:lnTo>
                <a:lnTo>
                  <a:pt x="13233" y="1283"/>
                </a:lnTo>
                <a:lnTo>
                  <a:pt x="13309" y="1242"/>
                </a:lnTo>
                <a:lnTo>
                  <a:pt x="13385" y="1199"/>
                </a:lnTo>
                <a:lnTo>
                  <a:pt x="13462" y="1156"/>
                </a:lnTo>
                <a:lnTo>
                  <a:pt x="13539" y="1110"/>
                </a:lnTo>
                <a:lnTo>
                  <a:pt x="13617" y="1064"/>
                </a:lnTo>
                <a:lnTo>
                  <a:pt x="13695" y="1016"/>
                </a:lnTo>
                <a:lnTo>
                  <a:pt x="13774" y="968"/>
                </a:lnTo>
                <a:lnTo>
                  <a:pt x="13853" y="917"/>
                </a:lnTo>
                <a:lnTo>
                  <a:pt x="13933" y="865"/>
                </a:lnTo>
                <a:lnTo>
                  <a:pt x="14013" y="813"/>
                </a:lnTo>
                <a:lnTo>
                  <a:pt x="14002" y="821"/>
                </a:lnTo>
                <a:lnTo>
                  <a:pt x="13991" y="830"/>
                </a:lnTo>
                <a:lnTo>
                  <a:pt x="13980" y="841"/>
                </a:lnTo>
                <a:lnTo>
                  <a:pt x="13969" y="852"/>
                </a:lnTo>
                <a:lnTo>
                  <a:pt x="13959" y="865"/>
                </a:lnTo>
                <a:lnTo>
                  <a:pt x="13947" y="878"/>
                </a:lnTo>
                <a:lnTo>
                  <a:pt x="13925" y="908"/>
                </a:lnTo>
                <a:lnTo>
                  <a:pt x="13904" y="941"/>
                </a:lnTo>
                <a:lnTo>
                  <a:pt x="13883" y="977"/>
                </a:lnTo>
                <a:lnTo>
                  <a:pt x="13863" y="1014"/>
                </a:lnTo>
                <a:lnTo>
                  <a:pt x="13843" y="1052"/>
                </a:lnTo>
                <a:lnTo>
                  <a:pt x="13804" y="1129"/>
                </a:lnTo>
                <a:lnTo>
                  <a:pt x="13766" y="1202"/>
                </a:lnTo>
                <a:lnTo>
                  <a:pt x="13749" y="1236"/>
                </a:lnTo>
                <a:lnTo>
                  <a:pt x="13732" y="1268"/>
                </a:lnTo>
                <a:lnTo>
                  <a:pt x="13716" y="1296"/>
                </a:lnTo>
                <a:lnTo>
                  <a:pt x="13701" y="1321"/>
                </a:lnTo>
                <a:lnTo>
                  <a:pt x="13643" y="1406"/>
                </a:lnTo>
                <a:lnTo>
                  <a:pt x="13582" y="1492"/>
                </a:lnTo>
                <a:lnTo>
                  <a:pt x="13522" y="1575"/>
                </a:lnTo>
                <a:lnTo>
                  <a:pt x="13461" y="1658"/>
                </a:lnTo>
                <a:lnTo>
                  <a:pt x="13398" y="1742"/>
                </a:lnTo>
                <a:lnTo>
                  <a:pt x="13335" y="1823"/>
                </a:lnTo>
                <a:lnTo>
                  <a:pt x="13271" y="1905"/>
                </a:lnTo>
                <a:lnTo>
                  <a:pt x="13205" y="1985"/>
                </a:lnTo>
                <a:lnTo>
                  <a:pt x="13139" y="2066"/>
                </a:lnTo>
                <a:lnTo>
                  <a:pt x="13071" y="2145"/>
                </a:lnTo>
                <a:lnTo>
                  <a:pt x="13004" y="2224"/>
                </a:lnTo>
                <a:lnTo>
                  <a:pt x="12936" y="2302"/>
                </a:lnTo>
                <a:lnTo>
                  <a:pt x="12866" y="2378"/>
                </a:lnTo>
                <a:lnTo>
                  <a:pt x="12797" y="2455"/>
                </a:lnTo>
                <a:lnTo>
                  <a:pt x="12726" y="2531"/>
                </a:lnTo>
                <a:lnTo>
                  <a:pt x="12654" y="2607"/>
                </a:lnTo>
                <a:lnTo>
                  <a:pt x="12562" y="2702"/>
                </a:lnTo>
                <a:lnTo>
                  <a:pt x="12467" y="2797"/>
                </a:lnTo>
                <a:lnTo>
                  <a:pt x="12370" y="2890"/>
                </a:lnTo>
                <a:lnTo>
                  <a:pt x="12274" y="2984"/>
                </a:lnTo>
                <a:lnTo>
                  <a:pt x="12175" y="3075"/>
                </a:lnTo>
                <a:lnTo>
                  <a:pt x="12075" y="3166"/>
                </a:lnTo>
                <a:lnTo>
                  <a:pt x="11974" y="3255"/>
                </a:lnTo>
                <a:lnTo>
                  <a:pt x="11872" y="3344"/>
                </a:lnTo>
                <a:lnTo>
                  <a:pt x="11768" y="3430"/>
                </a:lnTo>
                <a:lnTo>
                  <a:pt x="11662" y="3517"/>
                </a:lnTo>
                <a:lnTo>
                  <a:pt x="11557" y="3602"/>
                </a:lnTo>
                <a:lnTo>
                  <a:pt x="11449" y="3686"/>
                </a:lnTo>
                <a:lnTo>
                  <a:pt x="11341" y="3768"/>
                </a:lnTo>
                <a:lnTo>
                  <a:pt x="11231" y="3850"/>
                </a:lnTo>
                <a:lnTo>
                  <a:pt x="11120" y="3929"/>
                </a:lnTo>
                <a:lnTo>
                  <a:pt x="11009" y="4009"/>
                </a:lnTo>
                <a:lnTo>
                  <a:pt x="10896" y="4086"/>
                </a:lnTo>
                <a:lnTo>
                  <a:pt x="10781" y="4161"/>
                </a:lnTo>
                <a:lnTo>
                  <a:pt x="10667" y="4237"/>
                </a:lnTo>
                <a:lnTo>
                  <a:pt x="10551" y="4310"/>
                </a:lnTo>
                <a:lnTo>
                  <a:pt x="10433" y="4382"/>
                </a:lnTo>
                <a:lnTo>
                  <a:pt x="10316" y="4452"/>
                </a:lnTo>
                <a:lnTo>
                  <a:pt x="10197" y="4521"/>
                </a:lnTo>
                <a:lnTo>
                  <a:pt x="10077" y="4590"/>
                </a:lnTo>
                <a:lnTo>
                  <a:pt x="9958" y="4656"/>
                </a:lnTo>
                <a:lnTo>
                  <a:pt x="9836" y="4720"/>
                </a:lnTo>
                <a:lnTo>
                  <a:pt x="9714" y="4784"/>
                </a:lnTo>
                <a:lnTo>
                  <a:pt x="9591" y="4845"/>
                </a:lnTo>
                <a:lnTo>
                  <a:pt x="9467" y="4905"/>
                </a:lnTo>
                <a:lnTo>
                  <a:pt x="9343" y="4965"/>
                </a:lnTo>
                <a:lnTo>
                  <a:pt x="9218" y="5022"/>
                </a:lnTo>
                <a:lnTo>
                  <a:pt x="9092" y="5077"/>
                </a:lnTo>
                <a:lnTo>
                  <a:pt x="8965" y="5131"/>
                </a:lnTo>
                <a:lnTo>
                  <a:pt x="8838" y="5183"/>
                </a:lnTo>
                <a:lnTo>
                  <a:pt x="8711" y="5234"/>
                </a:lnTo>
                <a:lnTo>
                  <a:pt x="8582" y="5283"/>
                </a:lnTo>
                <a:lnTo>
                  <a:pt x="8453" y="5330"/>
                </a:lnTo>
                <a:lnTo>
                  <a:pt x="8323" y="5375"/>
                </a:lnTo>
                <a:lnTo>
                  <a:pt x="8194" y="5419"/>
                </a:lnTo>
                <a:lnTo>
                  <a:pt x="8063" y="5461"/>
                </a:lnTo>
                <a:lnTo>
                  <a:pt x="7932" y="5501"/>
                </a:lnTo>
                <a:lnTo>
                  <a:pt x="7801" y="5539"/>
                </a:lnTo>
                <a:lnTo>
                  <a:pt x="7669" y="5576"/>
                </a:lnTo>
                <a:lnTo>
                  <a:pt x="7536" y="5610"/>
                </a:lnTo>
                <a:lnTo>
                  <a:pt x="7403" y="5644"/>
                </a:lnTo>
                <a:lnTo>
                  <a:pt x="7270" y="5674"/>
                </a:lnTo>
                <a:lnTo>
                  <a:pt x="7137" y="5703"/>
                </a:lnTo>
                <a:lnTo>
                  <a:pt x="7004" y="5730"/>
                </a:lnTo>
                <a:lnTo>
                  <a:pt x="6869" y="5755"/>
                </a:lnTo>
                <a:lnTo>
                  <a:pt x="6735" y="5778"/>
                </a:lnTo>
                <a:lnTo>
                  <a:pt x="6601" y="5799"/>
                </a:lnTo>
                <a:lnTo>
                  <a:pt x="6466" y="5819"/>
                </a:lnTo>
                <a:lnTo>
                  <a:pt x="6331" y="5836"/>
                </a:lnTo>
                <a:lnTo>
                  <a:pt x="6196" y="5851"/>
                </a:lnTo>
                <a:lnTo>
                  <a:pt x="6062" y="5864"/>
                </a:lnTo>
                <a:lnTo>
                  <a:pt x="5926" y="5875"/>
                </a:lnTo>
                <a:lnTo>
                  <a:pt x="5791" y="5884"/>
                </a:lnTo>
                <a:lnTo>
                  <a:pt x="5655" y="5890"/>
                </a:lnTo>
                <a:lnTo>
                  <a:pt x="5520" y="5895"/>
                </a:lnTo>
                <a:lnTo>
                  <a:pt x="5385" y="5897"/>
                </a:lnTo>
                <a:lnTo>
                  <a:pt x="5249" y="5897"/>
                </a:lnTo>
                <a:lnTo>
                  <a:pt x="5113" y="5895"/>
                </a:lnTo>
                <a:lnTo>
                  <a:pt x="4978" y="5891"/>
                </a:lnTo>
                <a:lnTo>
                  <a:pt x="4843" y="5884"/>
                </a:lnTo>
                <a:lnTo>
                  <a:pt x="4775" y="5880"/>
                </a:lnTo>
                <a:lnTo>
                  <a:pt x="4707" y="5875"/>
                </a:lnTo>
                <a:lnTo>
                  <a:pt x="4640" y="5869"/>
                </a:lnTo>
                <a:lnTo>
                  <a:pt x="4572" y="5863"/>
                </a:lnTo>
                <a:lnTo>
                  <a:pt x="4505" y="5856"/>
                </a:lnTo>
                <a:lnTo>
                  <a:pt x="4437" y="5848"/>
                </a:lnTo>
                <a:lnTo>
                  <a:pt x="4371" y="5840"/>
                </a:lnTo>
                <a:lnTo>
                  <a:pt x="4304" y="5830"/>
                </a:lnTo>
                <a:lnTo>
                  <a:pt x="4237" y="5820"/>
                </a:lnTo>
                <a:lnTo>
                  <a:pt x="4171" y="5810"/>
                </a:lnTo>
                <a:lnTo>
                  <a:pt x="4105" y="5797"/>
                </a:lnTo>
                <a:lnTo>
                  <a:pt x="4038" y="5785"/>
                </a:lnTo>
                <a:lnTo>
                  <a:pt x="3972" y="5772"/>
                </a:lnTo>
                <a:lnTo>
                  <a:pt x="3906" y="5759"/>
                </a:lnTo>
                <a:lnTo>
                  <a:pt x="3840" y="5744"/>
                </a:lnTo>
                <a:lnTo>
                  <a:pt x="3775" y="5729"/>
                </a:lnTo>
                <a:lnTo>
                  <a:pt x="3710" y="5714"/>
                </a:lnTo>
                <a:lnTo>
                  <a:pt x="3645" y="5697"/>
                </a:lnTo>
                <a:lnTo>
                  <a:pt x="3581" y="5680"/>
                </a:lnTo>
                <a:lnTo>
                  <a:pt x="3516" y="5662"/>
                </a:lnTo>
                <a:lnTo>
                  <a:pt x="3452" y="5643"/>
                </a:lnTo>
                <a:lnTo>
                  <a:pt x="3388" y="5622"/>
                </a:lnTo>
                <a:lnTo>
                  <a:pt x="3324" y="5602"/>
                </a:lnTo>
                <a:lnTo>
                  <a:pt x="3262" y="5581"/>
                </a:lnTo>
                <a:lnTo>
                  <a:pt x="3198" y="5559"/>
                </a:lnTo>
                <a:lnTo>
                  <a:pt x="3136" y="5537"/>
                </a:lnTo>
                <a:lnTo>
                  <a:pt x="3074" y="5513"/>
                </a:lnTo>
                <a:lnTo>
                  <a:pt x="3011" y="5489"/>
                </a:lnTo>
                <a:lnTo>
                  <a:pt x="2950" y="5465"/>
                </a:lnTo>
                <a:lnTo>
                  <a:pt x="2889" y="5438"/>
                </a:lnTo>
                <a:lnTo>
                  <a:pt x="2827" y="5412"/>
                </a:lnTo>
                <a:lnTo>
                  <a:pt x="2767" y="5384"/>
                </a:lnTo>
                <a:lnTo>
                  <a:pt x="2707" y="5356"/>
                </a:lnTo>
                <a:lnTo>
                  <a:pt x="2647" y="5328"/>
                </a:lnTo>
                <a:lnTo>
                  <a:pt x="2588" y="5298"/>
                </a:lnTo>
                <a:lnTo>
                  <a:pt x="2529" y="5268"/>
                </a:lnTo>
                <a:lnTo>
                  <a:pt x="2470" y="5236"/>
                </a:lnTo>
                <a:lnTo>
                  <a:pt x="2413" y="5204"/>
                </a:lnTo>
                <a:lnTo>
                  <a:pt x="2355" y="5172"/>
                </a:lnTo>
                <a:lnTo>
                  <a:pt x="2297" y="5138"/>
                </a:lnTo>
                <a:lnTo>
                  <a:pt x="2241" y="5104"/>
                </a:lnTo>
                <a:lnTo>
                  <a:pt x="2185" y="5068"/>
                </a:lnTo>
                <a:lnTo>
                  <a:pt x="2128" y="5032"/>
                </a:lnTo>
                <a:lnTo>
                  <a:pt x="2073" y="4996"/>
                </a:lnTo>
                <a:lnTo>
                  <a:pt x="2019" y="4958"/>
                </a:lnTo>
                <a:lnTo>
                  <a:pt x="1964" y="4920"/>
                </a:lnTo>
                <a:lnTo>
                  <a:pt x="1910" y="4880"/>
                </a:lnTo>
                <a:lnTo>
                  <a:pt x="1857" y="4840"/>
                </a:lnTo>
                <a:lnTo>
                  <a:pt x="1804" y="4800"/>
                </a:lnTo>
                <a:lnTo>
                  <a:pt x="1752" y="4758"/>
                </a:lnTo>
                <a:lnTo>
                  <a:pt x="1700" y="4715"/>
                </a:lnTo>
                <a:lnTo>
                  <a:pt x="1650" y="4672"/>
                </a:lnTo>
                <a:lnTo>
                  <a:pt x="1598" y="4628"/>
                </a:lnTo>
                <a:lnTo>
                  <a:pt x="1549" y="4584"/>
                </a:lnTo>
                <a:lnTo>
                  <a:pt x="1499" y="4537"/>
                </a:lnTo>
                <a:lnTo>
                  <a:pt x="1450" y="4491"/>
                </a:lnTo>
                <a:lnTo>
                  <a:pt x="1402" y="4444"/>
                </a:lnTo>
                <a:lnTo>
                  <a:pt x="1355" y="4396"/>
                </a:lnTo>
                <a:lnTo>
                  <a:pt x="1308" y="4346"/>
                </a:lnTo>
                <a:lnTo>
                  <a:pt x="1261" y="4296"/>
                </a:lnTo>
                <a:lnTo>
                  <a:pt x="1215" y="4246"/>
                </a:lnTo>
                <a:lnTo>
                  <a:pt x="1171" y="4195"/>
                </a:lnTo>
                <a:lnTo>
                  <a:pt x="1126" y="4142"/>
                </a:lnTo>
                <a:lnTo>
                  <a:pt x="1082" y="4089"/>
                </a:lnTo>
                <a:lnTo>
                  <a:pt x="1051" y="4049"/>
                </a:lnTo>
                <a:lnTo>
                  <a:pt x="1020" y="4010"/>
                </a:lnTo>
                <a:lnTo>
                  <a:pt x="990" y="3969"/>
                </a:lnTo>
                <a:lnTo>
                  <a:pt x="960" y="3929"/>
                </a:lnTo>
                <a:lnTo>
                  <a:pt x="930" y="3888"/>
                </a:lnTo>
                <a:lnTo>
                  <a:pt x="902" y="3848"/>
                </a:lnTo>
                <a:lnTo>
                  <a:pt x="874" y="3806"/>
                </a:lnTo>
                <a:lnTo>
                  <a:pt x="846" y="3764"/>
                </a:lnTo>
                <a:lnTo>
                  <a:pt x="793" y="3681"/>
                </a:lnTo>
                <a:lnTo>
                  <a:pt x="741" y="3596"/>
                </a:lnTo>
                <a:lnTo>
                  <a:pt x="692" y="3510"/>
                </a:lnTo>
                <a:lnTo>
                  <a:pt x="645" y="3423"/>
                </a:lnTo>
                <a:lnTo>
                  <a:pt x="600" y="3336"/>
                </a:lnTo>
                <a:lnTo>
                  <a:pt x="556" y="3247"/>
                </a:lnTo>
                <a:lnTo>
                  <a:pt x="515" y="3158"/>
                </a:lnTo>
                <a:lnTo>
                  <a:pt x="475" y="3067"/>
                </a:lnTo>
                <a:lnTo>
                  <a:pt x="438" y="2976"/>
                </a:lnTo>
                <a:lnTo>
                  <a:pt x="401" y="2884"/>
                </a:lnTo>
                <a:lnTo>
                  <a:pt x="367" y="2792"/>
                </a:lnTo>
                <a:lnTo>
                  <a:pt x="334" y="2699"/>
                </a:lnTo>
                <a:lnTo>
                  <a:pt x="304" y="2605"/>
                </a:lnTo>
                <a:lnTo>
                  <a:pt x="274" y="2510"/>
                </a:lnTo>
                <a:lnTo>
                  <a:pt x="247" y="2416"/>
                </a:lnTo>
                <a:lnTo>
                  <a:pt x="219" y="2320"/>
                </a:lnTo>
                <a:lnTo>
                  <a:pt x="194" y="2225"/>
                </a:lnTo>
                <a:lnTo>
                  <a:pt x="171" y="2128"/>
                </a:lnTo>
                <a:lnTo>
                  <a:pt x="149" y="2032"/>
                </a:lnTo>
                <a:lnTo>
                  <a:pt x="128" y="1934"/>
                </a:lnTo>
                <a:lnTo>
                  <a:pt x="108" y="1836"/>
                </a:lnTo>
                <a:lnTo>
                  <a:pt x="90" y="1739"/>
                </a:lnTo>
                <a:lnTo>
                  <a:pt x="72" y="1640"/>
                </a:lnTo>
                <a:lnTo>
                  <a:pt x="55" y="1542"/>
                </a:lnTo>
                <a:lnTo>
                  <a:pt x="40" y="1443"/>
                </a:lnTo>
                <a:lnTo>
                  <a:pt x="26" y="1345"/>
                </a:lnTo>
                <a:lnTo>
                  <a:pt x="13" y="1246"/>
                </a:lnTo>
                <a:lnTo>
                  <a:pt x="0" y="1148"/>
                </a:lnTo>
                <a:close/>
              </a:path>
            </a:pathLst>
          </a:custGeom>
          <a:solidFill>
            <a:srgbClr val="3185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>
            <a:off x="5376334" y="7641167"/>
            <a:ext cx="759884" cy="0"/>
          </a:xfrm>
          <a:prstGeom prst="line">
            <a:avLst/>
          </a:prstGeom>
          <a:ln w="38100">
            <a:solidFill>
              <a:srgbClr val="53B958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5422901" y="13214351"/>
            <a:ext cx="759884" cy="0"/>
          </a:xfrm>
          <a:prstGeom prst="line">
            <a:avLst/>
          </a:prstGeom>
          <a:ln w="38100">
            <a:solidFill>
              <a:srgbClr val="53B958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5422901" y="10049933"/>
            <a:ext cx="759884" cy="0"/>
          </a:xfrm>
          <a:prstGeom prst="line">
            <a:avLst/>
          </a:prstGeom>
          <a:ln w="38100">
            <a:solidFill>
              <a:srgbClr val="53B958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 flipV="1">
            <a:off x="2501901" y="1316567"/>
            <a:ext cx="0" cy="4267200"/>
          </a:xfrm>
          <a:prstGeom prst="line">
            <a:avLst/>
          </a:prstGeom>
          <a:ln w="38100">
            <a:solidFill>
              <a:srgbClr val="53B9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>
            <a:off x="2482064" y="5581850"/>
            <a:ext cx="461433" cy="0"/>
          </a:xfrm>
          <a:prstGeom prst="line">
            <a:avLst/>
          </a:prstGeom>
          <a:ln w="38100">
            <a:solidFill>
              <a:srgbClr val="53B958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>
            <a:off x="2501901" y="4574118"/>
            <a:ext cx="461433" cy="0"/>
          </a:xfrm>
          <a:prstGeom prst="line">
            <a:avLst/>
          </a:prstGeom>
          <a:ln w="38100">
            <a:solidFill>
              <a:srgbClr val="53B958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>
            <a:off x="2468034" y="3062817"/>
            <a:ext cx="461433" cy="0"/>
          </a:xfrm>
          <a:prstGeom prst="line">
            <a:avLst/>
          </a:prstGeom>
          <a:ln w="38100">
            <a:solidFill>
              <a:srgbClr val="53B958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>
            <a:off x="2482064" y="1331679"/>
            <a:ext cx="461433" cy="0"/>
          </a:xfrm>
          <a:prstGeom prst="line">
            <a:avLst/>
          </a:prstGeom>
          <a:ln w="38100">
            <a:solidFill>
              <a:srgbClr val="53B958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07" name="Прямоугольник 82"/>
          <p:cNvSpPr>
            <a:spLocks noChangeArrowheads="1"/>
          </p:cNvSpPr>
          <p:nvPr/>
        </p:nvSpPr>
        <p:spPr bwMode="auto">
          <a:xfrm>
            <a:off x="8421430" y="3135431"/>
            <a:ext cx="1502833" cy="1295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5449" tIns="27724" rIns="55449" bIns="27724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uk-UA" altLang="ru-RU" sz="1467" b="1" dirty="0">
                <a:latin typeface="Calibri" panose="020F0502020204030204" pitchFamily="34" charset="0"/>
                <a:cs typeface="Times New Roman" panose="02020603050405020304" pitchFamily="18" charset="0"/>
              </a:rPr>
              <a:t>Органи-мішені </a:t>
            </a:r>
          </a:p>
          <a:p>
            <a:pPr algn="ctr">
              <a:spcAft>
                <a:spcPts val="600"/>
              </a:spcAft>
            </a:pPr>
            <a:r>
              <a:rPr lang="uk-UA" altLang="ru-RU" sz="1467" b="1" dirty="0">
                <a:latin typeface="Calibri" panose="020F0502020204030204" pitchFamily="34" charset="0"/>
                <a:cs typeface="Times New Roman" panose="02020603050405020304" pitchFamily="18" charset="0"/>
              </a:rPr>
              <a:t>(найбільш сприятливі до впливу хімічних речовин)</a:t>
            </a:r>
            <a:endParaRPr lang="ru-RU" altLang="ru-RU" sz="1467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5308" name="Рисунок 8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2010834"/>
            <a:ext cx="567267" cy="632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9" name="Рисунок 8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367" y="3754967"/>
            <a:ext cx="687917" cy="643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0" name="Рисунок 8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585" y="2010834"/>
            <a:ext cx="654049" cy="484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1" name="Рисунок 8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9047" y="3361382"/>
            <a:ext cx="571500" cy="75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2" name="Рисунок 8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451" y="4808009"/>
            <a:ext cx="393700" cy="670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3" name="TextBox 89"/>
          <p:cNvSpPr txBox="1">
            <a:spLocks noChangeArrowheads="1"/>
          </p:cNvSpPr>
          <p:nvPr/>
        </p:nvSpPr>
        <p:spPr bwMode="auto">
          <a:xfrm>
            <a:off x="9877987" y="2499785"/>
            <a:ext cx="564029" cy="220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5449" tIns="27724" rIns="55449" bIns="27724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ru-RU" sz="1067" dirty="0">
                <a:solidFill>
                  <a:schemeClr val="bg1"/>
                </a:solidFill>
                <a:latin typeface="Calibri" panose="020F0502020204030204" pitchFamily="34" charset="0"/>
              </a:rPr>
              <a:t>Печінка</a:t>
            </a:r>
            <a:endParaRPr lang="ru-RU" altLang="ru-RU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25314" name="TextBox 90"/>
          <p:cNvSpPr txBox="1">
            <a:spLocks noChangeArrowheads="1"/>
          </p:cNvSpPr>
          <p:nvPr/>
        </p:nvSpPr>
        <p:spPr bwMode="auto">
          <a:xfrm>
            <a:off x="10160001" y="4136514"/>
            <a:ext cx="855774" cy="54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5449" tIns="27724" rIns="55449" bIns="27724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ru-RU" sz="1067" dirty="0">
                <a:solidFill>
                  <a:schemeClr val="bg1"/>
                </a:solidFill>
                <a:latin typeface="Calibri" panose="020F0502020204030204" pitchFamily="34" charset="0"/>
              </a:rPr>
              <a:t>Імунна та </a:t>
            </a:r>
          </a:p>
          <a:p>
            <a:pPr algn="ctr"/>
            <a:r>
              <a:rPr lang="uk-UA" altLang="ru-RU" sz="1067" dirty="0">
                <a:solidFill>
                  <a:schemeClr val="bg1"/>
                </a:solidFill>
                <a:latin typeface="Calibri" panose="020F0502020204030204" pitchFamily="34" charset="0"/>
              </a:rPr>
              <a:t>ендокринна </a:t>
            </a:r>
          </a:p>
          <a:p>
            <a:pPr algn="ctr"/>
            <a:r>
              <a:rPr lang="uk-UA" altLang="ru-RU" sz="1067" dirty="0">
                <a:solidFill>
                  <a:schemeClr val="bg1"/>
                </a:solidFill>
                <a:latin typeface="Calibri" panose="020F0502020204030204" pitchFamily="34" charset="0"/>
              </a:rPr>
              <a:t>системи</a:t>
            </a:r>
            <a:endParaRPr lang="ru-RU" altLang="ru-RU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25315" name="Прямоугольник 91"/>
          <p:cNvSpPr>
            <a:spLocks noChangeArrowheads="1"/>
          </p:cNvSpPr>
          <p:nvPr/>
        </p:nvSpPr>
        <p:spPr bwMode="auto">
          <a:xfrm>
            <a:off x="7457017" y="4447117"/>
            <a:ext cx="480672" cy="220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5449" tIns="27724" rIns="55449" bIns="27724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ru-RU" sz="1067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Нирки</a:t>
            </a:r>
            <a:endParaRPr lang="ru-RU" altLang="ru-RU" sz="1067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25316" name="Прямоугольник 92"/>
          <p:cNvSpPr>
            <a:spLocks noChangeArrowheads="1"/>
          </p:cNvSpPr>
          <p:nvPr/>
        </p:nvSpPr>
        <p:spPr bwMode="auto">
          <a:xfrm>
            <a:off x="9172846" y="5005955"/>
            <a:ext cx="1325455" cy="461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5449" tIns="27724" rIns="55449" bIns="27724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uk-UA" altLang="ru-RU" sz="1067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Кишкове-шлунковий</a:t>
            </a:r>
          </a:p>
          <a:p>
            <a:pPr>
              <a:spcAft>
                <a:spcPts val="600"/>
              </a:spcAft>
            </a:pPr>
            <a:r>
              <a:rPr lang="uk-UA" altLang="ru-RU" sz="1067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тракт</a:t>
            </a:r>
            <a:endParaRPr lang="ru-RU" altLang="ru-RU" sz="1067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3408" y="5308874"/>
            <a:ext cx="1144625" cy="982884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91159" y="5538369"/>
            <a:ext cx="961492" cy="825629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09590" y="5712885"/>
            <a:ext cx="1178319" cy="520957"/>
          </a:xfrm>
          <a:prstGeom prst="rect">
            <a:avLst/>
          </a:prstGeom>
        </p:spPr>
      </p:pic>
      <p:pic>
        <p:nvPicPr>
          <p:cNvPr id="38" name="Рисунок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3" y="5284608"/>
            <a:ext cx="1354667" cy="135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Прямоугольник 40"/>
          <p:cNvSpPr>
            <a:spLocks noChangeArrowheads="1"/>
          </p:cNvSpPr>
          <p:nvPr/>
        </p:nvSpPr>
        <p:spPr bwMode="auto">
          <a:xfrm>
            <a:off x="3111168" y="5465840"/>
            <a:ext cx="2108532" cy="281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5449" tIns="27724" rIns="55449" bIns="27724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ru-RU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Руйнує озоновий шар</a:t>
            </a:r>
            <a:endParaRPr lang="ru-RU" altLang="ru-RU" sz="1400" dirty="0">
              <a:latin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04793" y="3412074"/>
            <a:ext cx="27097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uk-UA" altLang="ru-RU" sz="1400" dirty="0">
                <a:latin typeface="+mn-lt"/>
                <a:cs typeface="Times New Roman" panose="02020603050405020304" pitchFamily="18" charset="0"/>
              </a:rPr>
              <a:t>репродуктивної системи людини</a:t>
            </a:r>
            <a:endParaRPr lang="uk-UA" altLang="ru-RU" sz="1400" dirty="0">
              <a:latin typeface="+mn-lt"/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2501901" y="3881967"/>
            <a:ext cx="461433" cy="0"/>
          </a:xfrm>
          <a:prstGeom prst="line">
            <a:avLst/>
          </a:prstGeom>
          <a:ln w="38100">
            <a:solidFill>
              <a:srgbClr val="53B958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Прямоугольник 156"/>
          <p:cNvSpPr>
            <a:spLocks noChangeArrowheads="1"/>
          </p:cNvSpPr>
          <p:nvPr/>
        </p:nvSpPr>
        <p:spPr bwMode="auto">
          <a:xfrm>
            <a:off x="3004793" y="5987466"/>
            <a:ext cx="3371247" cy="780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1587" tIns="20793" rIns="41587" bIns="20793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ru-RU" sz="16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Globally</a:t>
            </a:r>
            <a:r>
              <a:rPr lang="uk-UA" altLang="ru-RU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ru-RU" sz="16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Harmonized</a:t>
            </a:r>
            <a:r>
              <a:rPr lang="uk-UA" altLang="ru-RU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ru-RU" sz="16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System</a:t>
            </a:r>
            <a:r>
              <a:rPr lang="uk-UA" altLang="ru-RU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ru-RU" sz="16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uk-UA" altLang="ru-RU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ru-RU" sz="16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uk-UA" altLang="ru-RU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ru-RU" sz="16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Classification</a:t>
            </a:r>
            <a:r>
              <a:rPr lang="uk-UA" altLang="ru-RU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ru-RU" sz="16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uk-UA" altLang="ru-RU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ru-RU" sz="16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Labeling</a:t>
            </a:r>
            <a:r>
              <a:rPr lang="uk-UA" altLang="ru-RU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ru-RU" sz="16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uk-UA" altLang="ru-RU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ru-RU" sz="16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Chemicals</a:t>
            </a:r>
            <a:r>
              <a:rPr lang="uk-UA" altLang="ru-RU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(GHS)</a:t>
            </a:r>
            <a:endParaRPr lang="ru-RU" altLang="ru-RU" sz="1600" dirty="0">
              <a:latin typeface="Calibri" panose="020F0502020204030204" pitchFamily="34" charset="0"/>
            </a:endParaRPr>
          </a:p>
        </p:txBody>
      </p:sp>
      <p:sp>
        <p:nvSpPr>
          <p:cNvPr id="44" name="Прямоугольник 162"/>
          <p:cNvSpPr>
            <a:spLocks noChangeArrowheads="1"/>
          </p:cNvSpPr>
          <p:nvPr/>
        </p:nvSpPr>
        <p:spPr bwMode="auto">
          <a:xfrm>
            <a:off x="6840725" y="6215220"/>
            <a:ext cx="3072048" cy="325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1587" tIns="20793" rIns="41587" bIns="20793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15000"/>
              </a:lnSpc>
              <a:spcAft>
                <a:spcPts val="450"/>
              </a:spcAft>
            </a:pPr>
            <a:r>
              <a:rPr lang="uk-UA" altLang="ru-RU" sz="16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Regulation</a:t>
            </a:r>
            <a:r>
              <a:rPr lang="uk-UA" altLang="ru-RU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(EC) </a:t>
            </a:r>
            <a:r>
              <a:rPr lang="uk-UA" altLang="ru-RU" sz="16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No</a:t>
            </a:r>
            <a:r>
              <a:rPr lang="uk-UA" altLang="ru-RU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1272/2008 (CLP)</a:t>
            </a:r>
            <a:endParaRPr lang="ru-RU" altLang="ru-RU" sz="16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48191" y="5987466"/>
            <a:ext cx="333375" cy="65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276629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55495"/>
            <a:ext cx="10515600" cy="736041"/>
          </a:xfrm>
        </p:spPr>
        <p:txBody>
          <a:bodyPr/>
          <a:lstStyle/>
          <a:p>
            <a:r>
              <a:rPr lang="uk-UA" sz="1800" b="1" dirty="0">
                <a:latin typeface="+mn-lt"/>
              </a:rPr>
              <a:t>Об'єктивність вимог визначеній цілі</a:t>
            </a:r>
            <a:endParaRPr lang="ru-RU" sz="1800" b="1" dirty="0">
              <a:latin typeface="+mn-lt"/>
            </a:endParaRPr>
          </a:p>
        </p:txBody>
      </p:sp>
      <p:pic>
        <p:nvPicPr>
          <p:cNvPr id="4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494437"/>
            <a:ext cx="1354667" cy="135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8200" y="1560060"/>
            <a:ext cx="1975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/>
              <a:t>БЕЗ ФОСФАТІВ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683178" y="2584602"/>
            <a:ext cx="5361366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dirty="0">
                <a:latin typeface="+mn-lt"/>
              </a:rPr>
              <a:t>У засобу можуть бути інші речовини або їх суміші дія яких значно суттєвіша на руйнування водних екосистем.</a:t>
            </a:r>
          </a:p>
          <a:p>
            <a:endParaRPr lang="uk-UA" sz="1200" dirty="0">
              <a:latin typeface="+mn-lt"/>
            </a:endParaRPr>
          </a:p>
          <a:p>
            <a:r>
              <a:rPr lang="uk-UA" dirty="0">
                <a:latin typeface="+mn-lt"/>
              </a:rPr>
              <a:t>Підтвердний документ – паспорт безпеки.</a:t>
            </a:r>
            <a:endParaRPr lang="ru-RU" dirty="0">
              <a:latin typeface="+mn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54" y="4615187"/>
            <a:ext cx="1259913" cy="12599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77583" y="4370604"/>
            <a:ext cx="8432950" cy="221599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uk-UA" dirty="0">
                <a:latin typeface="+mn-lt"/>
              </a:rPr>
              <a:t>Без вмісту фосфатів, речовин що впливають на руйнування водних екосистем</a:t>
            </a:r>
          </a:p>
          <a:p>
            <a:r>
              <a:rPr lang="uk-UA" dirty="0">
                <a:latin typeface="+mn-lt"/>
              </a:rPr>
              <a:t>Та інших речовин особливо небезпечних для здоров'я і довкілля. </a:t>
            </a:r>
          </a:p>
          <a:p>
            <a:r>
              <a:rPr lang="uk-UA" dirty="0">
                <a:latin typeface="+mn-lt"/>
              </a:rPr>
              <a:t>Контроль рівня загальної токсичності засобу на рівні найвищих показників безпеки.</a:t>
            </a:r>
          </a:p>
          <a:p>
            <a:endParaRPr lang="uk-UA" sz="1200" dirty="0">
              <a:latin typeface="+mn-lt"/>
            </a:endParaRPr>
          </a:p>
          <a:p>
            <a:r>
              <a:rPr lang="uk-UA" dirty="0">
                <a:latin typeface="+mn-lt"/>
              </a:rPr>
              <a:t>Підтвердний документ – сертифікат відповідності екологічним критеріям </a:t>
            </a:r>
            <a:endParaRPr lang="en-US" dirty="0">
              <a:latin typeface="+mn-lt"/>
            </a:endParaRPr>
          </a:p>
          <a:p>
            <a:r>
              <a:rPr lang="uk-UA" dirty="0">
                <a:latin typeface="+mn-lt"/>
              </a:rPr>
              <a:t>встановленим згідно з </a:t>
            </a:r>
            <a:r>
              <a:rPr lang="ru-RU" dirty="0">
                <a:latin typeface="+mn-lt"/>
              </a:rPr>
              <a:t>ДСТУ </a:t>
            </a:r>
            <a:r>
              <a:rPr lang="en-US" dirty="0">
                <a:latin typeface="+mn-lt"/>
              </a:rPr>
              <a:t>ISO</a:t>
            </a:r>
            <a:r>
              <a:rPr lang="ru-RU" dirty="0">
                <a:latin typeface="+mn-lt"/>
              </a:rPr>
              <a:t> 14024.</a:t>
            </a:r>
            <a:endParaRPr lang="uk-UA" dirty="0">
              <a:latin typeface="+mn-lt"/>
            </a:endParaRPr>
          </a:p>
          <a:p>
            <a:endParaRPr lang="uk-UA" dirty="0">
              <a:latin typeface="+mn-lt"/>
            </a:endParaRPr>
          </a:p>
          <a:p>
            <a:endParaRPr lang="ru-RU" dirty="0">
              <a:latin typeface="+mn-lt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9667" y="537790"/>
            <a:ext cx="3614187" cy="227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0091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167" y="315686"/>
            <a:ext cx="10957979" cy="611777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733800" y="1632857"/>
            <a:ext cx="2231572" cy="544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5136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89857" y="925489"/>
            <a:ext cx="5573486" cy="56477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b="1" dirty="0">
                <a:latin typeface="+mn-lt"/>
              </a:rPr>
              <a:t>Лакофарбові матеріали</a:t>
            </a:r>
          </a:p>
          <a:p>
            <a:endParaRPr lang="uk-UA" sz="1700" b="1" dirty="0">
              <a:latin typeface="+mn-lt"/>
            </a:endParaRPr>
          </a:p>
          <a:p>
            <a:r>
              <a:rPr lang="uk-UA" sz="1700" b="1" dirty="0">
                <a:latin typeface="+mn-lt"/>
              </a:rPr>
              <a:t>Вміст білого пігменту </a:t>
            </a:r>
            <a:r>
              <a:rPr lang="uk-UA" sz="1700" dirty="0">
                <a:latin typeface="+mn-lt"/>
              </a:rPr>
              <a:t>(білий неорганічний пігмент з коефіцієнтом заломлення  &gt; 1,8) у </a:t>
            </a:r>
            <a:r>
              <a:rPr lang="uk-UA" sz="1700" dirty="0" err="1">
                <a:latin typeface="+mn-lt"/>
              </a:rPr>
              <a:t>інтер’єрних</a:t>
            </a:r>
            <a:r>
              <a:rPr lang="uk-UA" sz="1700" dirty="0">
                <a:latin typeface="+mn-lt"/>
              </a:rPr>
              <a:t> фарбах для стель та стін, які є стійкими до мокрого стирання за класами 1 та 2 відповідно до ДСТУ EN 13300:2012, не повинен перевищувати:</a:t>
            </a:r>
            <a:endParaRPr lang="ru-RU" sz="1700" dirty="0">
              <a:latin typeface="+mn-lt"/>
            </a:endParaRPr>
          </a:p>
          <a:p>
            <a:r>
              <a:rPr lang="uk-UA" sz="1700" dirty="0">
                <a:latin typeface="+mn-lt"/>
              </a:rPr>
              <a:t>а) 40 г/м</a:t>
            </a:r>
            <a:r>
              <a:rPr lang="uk-UA" sz="1700" baseline="30000" dirty="0">
                <a:latin typeface="+mn-lt"/>
              </a:rPr>
              <a:t>2</a:t>
            </a:r>
            <a:r>
              <a:rPr lang="uk-UA" sz="1700" dirty="0">
                <a:latin typeface="+mn-lt"/>
              </a:rPr>
              <a:t> сухого покриття – для класу 1 стійкості до мокрого стирання;</a:t>
            </a:r>
            <a:endParaRPr lang="ru-RU" sz="1700" dirty="0">
              <a:latin typeface="+mn-lt"/>
            </a:endParaRPr>
          </a:p>
          <a:p>
            <a:r>
              <a:rPr lang="uk-UA" sz="1700" dirty="0">
                <a:latin typeface="+mn-lt"/>
              </a:rPr>
              <a:t>б) 36 г/м</a:t>
            </a:r>
            <a:r>
              <a:rPr lang="uk-UA" sz="1700" baseline="30000" dirty="0">
                <a:latin typeface="+mn-lt"/>
              </a:rPr>
              <a:t>2 </a:t>
            </a:r>
            <a:r>
              <a:rPr lang="uk-UA" sz="1700" dirty="0">
                <a:latin typeface="+mn-lt"/>
              </a:rPr>
              <a:t>сухого покриття – для класу 2 стійкості до мокрого стирання.</a:t>
            </a:r>
          </a:p>
          <a:p>
            <a:endParaRPr lang="ru-RU" sz="800" dirty="0">
              <a:latin typeface="+mn-lt"/>
            </a:endParaRPr>
          </a:p>
          <a:p>
            <a:r>
              <a:rPr lang="uk-UA" sz="1700" dirty="0">
                <a:latin typeface="+mn-lt"/>
              </a:rPr>
              <a:t>у всіх інших фарбах, включаючи вапняні та силікатні фарби, ґрунтовки, антикорозійні та фасадні фарби, не повинен перевищувати:</a:t>
            </a:r>
            <a:endParaRPr lang="ru-RU" sz="1700" dirty="0">
              <a:latin typeface="+mn-lt"/>
            </a:endParaRPr>
          </a:p>
          <a:p>
            <a:r>
              <a:rPr lang="uk-UA" sz="1700" dirty="0">
                <a:latin typeface="+mn-lt"/>
              </a:rPr>
              <a:t>а) 36 г/м</a:t>
            </a:r>
            <a:r>
              <a:rPr lang="uk-UA" sz="1700" baseline="30000" dirty="0">
                <a:latin typeface="+mn-lt"/>
              </a:rPr>
              <a:t>2 </a:t>
            </a:r>
            <a:r>
              <a:rPr lang="uk-UA" sz="1700" dirty="0">
                <a:latin typeface="+mn-lt"/>
              </a:rPr>
              <a:t>сухого покриття – для </a:t>
            </a:r>
            <a:r>
              <a:rPr lang="uk-UA" sz="1700" dirty="0" err="1">
                <a:latin typeface="+mn-lt"/>
              </a:rPr>
              <a:t>інтер</a:t>
            </a:r>
            <a:r>
              <a:rPr lang="ru-RU" sz="1700" dirty="0">
                <a:latin typeface="+mn-lt"/>
              </a:rPr>
              <a:t>’</a:t>
            </a:r>
            <a:r>
              <a:rPr lang="uk-UA" sz="1700" dirty="0" err="1">
                <a:latin typeface="+mn-lt"/>
              </a:rPr>
              <a:t>єрних</a:t>
            </a:r>
            <a:r>
              <a:rPr lang="uk-UA" sz="1700" dirty="0">
                <a:latin typeface="+mn-lt"/>
              </a:rPr>
              <a:t> фарб та ґрунтовок;</a:t>
            </a:r>
            <a:endParaRPr lang="ru-RU" sz="1700" dirty="0">
              <a:latin typeface="+mn-lt"/>
            </a:endParaRPr>
          </a:p>
          <a:p>
            <a:r>
              <a:rPr lang="uk-UA" sz="1700" dirty="0">
                <a:latin typeface="+mn-lt"/>
              </a:rPr>
              <a:t>б) 38 г/м</a:t>
            </a:r>
            <a:r>
              <a:rPr lang="uk-UA" sz="1700" baseline="30000" dirty="0">
                <a:latin typeface="+mn-lt"/>
              </a:rPr>
              <a:t>2 </a:t>
            </a:r>
            <a:r>
              <a:rPr lang="uk-UA" sz="1700" dirty="0">
                <a:latin typeface="+mn-lt"/>
              </a:rPr>
              <a:t>сухого покриття – для фасадних фарб та ґрунтовок.</a:t>
            </a:r>
            <a:endParaRPr lang="ru-RU" sz="1700" dirty="0">
              <a:latin typeface="+mn-lt"/>
            </a:endParaRPr>
          </a:p>
          <a:p>
            <a:endParaRPr lang="uk-UA" sz="1400" b="1" dirty="0">
              <a:latin typeface="+mn-lt"/>
            </a:endParaRPr>
          </a:p>
          <a:p>
            <a:r>
              <a:rPr lang="uk-UA" sz="1400" b="1" dirty="0">
                <a:latin typeface="+mn-lt"/>
              </a:rPr>
              <a:t>Примітка.</a:t>
            </a:r>
            <a:r>
              <a:rPr lang="uk-UA" sz="1400" dirty="0">
                <a:latin typeface="+mn-lt"/>
              </a:rPr>
              <a:t> Вміст білого пігменту для покриття з коефіцієнтом контрастності 98%. </a:t>
            </a:r>
            <a:r>
              <a:rPr lang="uk-UA" dirty="0"/>
              <a:t> 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215743" y="925489"/>
            <a:ext cx="5389693" cy="561692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b="1" dirty="0">
                <a:latin typeface="+mn-lt"/>
              </a:rPr>
              <a:t>Мийні засоби</a:t>
            </a:r>
            <a:r>
              <a:rPr lang="uk-UA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</a:p>
          <a:p>
            <a:pPr algn="just">
              <a:spcAft>
                <a:spcPts val="0"/>
              </a:spcAft>
            </a:pPr>
            <a:endParaRPr lang="uk-UA" kern="100" dirty="0">
              <a:solidFill>
                <a:srgbClr val="000000"/>
              </a:solidFill>
              <a:latin typeface="+mn-lt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sz="1700" b="1" dirty="0">
                <a:latin typeface="+mn-lt"/>
              </a:rPr>
              <a:t>Показник дозування </a:t>
            </a:r>
            <a:r>
              <a:rPr lang="uk-UA" sz="1700" dirty="0">
                <a:latin typeface="+mn-lt"/>
              </a:rPr>
              <a:t>твердого (порошкоподібного, гранульованого тощо) готового для застосування засобу для прання або миття не повинен перевищувати:</a:t>
            </a:r>
          </a:p>
          <a:p>
            <a:pPr algn="just">
              <a:spcAft>
                <a:spcPts val="0"/>
              </a:spcAft>
            </a:pPr>
            <a:r>
              <a:rPr lang="uk-UA" sz="1700" dirty="0">
                <a:latin typeface="+mn-lt"/>
              </a:rPr>
              <a:t>а) 14,0 г/кг білизни для засобів прання середньо та суттєво забрудненої білизни;</a:t>
            </a:r>
          </a:p>
          <a:p>
            <a:pPr algn="just">
              <a:spcAft>
                <a:spcPts val="0"/>
              </a:spcAft>
            </a:pPr>
            <a:r>
              <a:rPr lang="uk-UA" sz="1700" dirty="0">
                <a:latin typeface="+mn-lt"/>
              </a:rPr>
              <a:t>б) 2,7 г/кг білизни для засобів  для видалення плям;</a:t>
            </a:r>
          </a:p>
          <a:p>
            <a:pPr algn="just">
              <a:spcAft>
                <a:spcPts val="0"/>
              </a:spcAft>
            </a:pPr>
            <a:r>
              <a:rPr lang="uk-UA" sz="1700" dirty="0">
                <a:latin typeface="+mn-lt"/>
              </a:rPr>
              <a:t>в) 18 г/л миючого розчину для засобів миття посуду в посудомийних машинах з однією функцією;</a:t>
            </a:r>
          </a:p>
          <a:p>
            <a:pPr algn="just">
              <a:spcAft>
                <a:spcPts val="0"/>
              </a:spcAft>
            </a:pPr>
            <a:r>
              <a:rPr lang="uk-UA" sz="1700" dirty="0">
                <a:latin typeface="+mn-lt"/>
              </a:rPr>
              <a:t>г) 20 г/л миючого розчину для засобів миття посуду в посудомийних машинах з однією функцією;</a:t>
            </a:r>
          </a:p>
          <a:p>
            <a:pPr algn="just">
              <a:spcAft>
                <a:spcPts val="0"/>
              </a:spcAft>
            </a:pPr>
            <a:r>
              <a:rPr lang="uk-UA" sz="1700" dirty="0">
                <a:latin typeface="+mn-lt"/>
              </a:rPr>
              <a:t>д) 25 г/л миючого розчину для засобів для миття твердих поверхонь.</a:t>
            </a:r>
          </a:p>
          <a:p>
            <a:pPr algn="just">
              <a:spcAft>
                <a:spcPts val="0"/>
              </a:spcAft>
            </a:pPr>
            <a:endParaRPr lang="uk-UA" sz="1700" dirty="0">
              <a:latin typeface="+mn-lt"/>
            </a:endParaRPr>
          </a:p>
          <a:p>
            <a:pPr algn="just">
              <a:spcAft>
                <a:spcPts val="0"/>
              </a:spcAft>
            </a:pPr>
            <a:r>
              <a:rPr lang="uk-UA" sz="1700" b="1" dirty="0">
                <a:latin typeface="+mn-lt"/>
              </a:rPr>
              <a:t>Мийна здатність </a:t>
            </a:r>
            <a:r>
              <a:rPr lang="uk-UA" sz="1700" dirty="0">
                <a:latin typeface="+mn-lt"/>
              </a:rPr>
              <a:t>засобу по відношенню до еталону (здатність відновлювати чистоту брудної поверхні) має складати не менше ніж 85%.</a:t>
            </a:r>
          </a:p>
          <a:p>
            <a:pPr algn="just">
              <a:spcAft>
                <a:spcPts val="0"/>
              </a:spcAft>
            </a:pPr>
            <a:endParaRPr lang="uk-UA" sz="1700" dirty="0">
              <a:latin typeface="+mn-lt"/>
            </a:endParaRPr>
          </a:p>
          <a:p>
            <a:pPr algn="just">
              <a:spcAft>
                <a:spcPts val="0"/>
              </a:spcAft>
            </a:pPr>
            <a:r>
              <a:rPr lang="uk-UA" sz="1700" b="1" dirty="0">
                <a:latin typeface="+mn-lt"/>
              </a:rPr>
              <a:t>Зниження міцності тканини після 25 циклів прання</a:t>
            </a:r>
            <a:r>
              <a:rPr lang="uk-UA" sz="1700" dirty="0">
                <a:latin typeface="+mn-lt"/>
              </a:rPr>
              <a:t> має становити не більше ніж 18%.</a:t>
            </a:r>
            <a:endParaRPr lang="ru-RU" sz="1700" kern="100" dirty="0">
              <a:effectLst/>
              <a:latin typeface="+mn-lt"/>
              <a:ea typeface="SimSun" panose="02010600030101010101" pitchFamily="2" charset="-122"/>
              <a:cs typeface="Mangal" panose="02040503050203030202" pitchFamily="18" charset="0"/>
            </a:endParaRPr>
          </a:p>
        </p:txBody>
      </p:sp>
      <p:sp>
        <p:nvSpPr>
          <p:cNvPr id="5" name="object 2"/>
          <p:cNvSpPr txBox="1">
            <a:spLocks/>
          </p:cNvSpPr>
          <p:nvPr/>
        </p:nvSpPr>
        <p:spPr bwMode="auto">
          <a:xfrm>
            <a:off x="1635754" y="307371"/>
            <a:ext cx="9565216" cy="313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8472" rIns="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marL="16933" defTabSz="1219170">
              <a:spcBef>
                <a:spcPts val="151"/>
              </a:spcBef>
            </a:pPr>
            <a:r>
              <a:rPr lang="uk-UA" altLang="ru-RU" sz="1867" b="1" dirty="0">
                <a:solidFill>
                  <a:srgbClr val="393939"/>
                </a:solidFill>
                <a:latin typeface="+mn-lt"/>
                <a:ea typeface="DejaVu Sans"/>
                <a:cs typeface="DejaVu Sans"/>
              </a:rPr>
              <a:t>Показники ефективності екологічно сертифікованої  продукції згідно з ISO 14024</a:t>
            </a:r>
            <a:endParaRPr lang="uk-UA" altLang="ru-RU" sz="1867" b="1" dirty="0">
              <a:solidFill>
                <a:srgbClr val="404040"/>
              </a:solidFill>
              <a:latin typeface="+mn-lt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42213155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1514" y="751115"/>
            <a:ext cx="8001000" cy="5639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Обираючи продукцію з екомаркуванням ти обираєш здоров’я, чисте довкілля і майбутнє нашої планети.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4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Використання екологічно сертифікованих будматеріалів матеріалів дозволило би  </a:t>
            </a:r>
            <a:r>
              <a:rPr lang="uk-UA" sz="2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скоротити</a:t>
            </a:r>
            <a:r>
              <a:rPr lang="uk-UA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в Україні майже                           </a:t>
            </a:r>
            <a:r>
              <a:rPr lang="uk-UA" sz="2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1,5  мільйона тон</a:t>
            </a:r>
            <a:r>
              <a:rPr lang="uk-UA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викидів </a:t>
            </a:r>
            <a:r>
              <a:rPr lang="uk-UA" sz="2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парникових газів </a:t>
            </a:r>
            <a:r>
              <a:rPr lang="uk-UA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щороку.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4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Більше </a:t>
            </a:r>
            <a:r>
              <a:rPr lang="uk-UA" sz="2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500 000 літрів фарби зекономлено</a:t>
            </a:r>
            <a:r>
              <a:rPr lang="uk-UA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та близько               </a:t>
            </a:r>
            <a:r>
              <a:rPr lang="uk-UA" sz="2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3 тон небезпечних хімічних речовин</a:t>
            </a:r>
            <a:r>
              <a:rPr lang="uk-UA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uk-UA" sz="2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не потрапили в повітря </a:t>
            </a:r>
            <a:r>
              <a:rPr lang="uk-UA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завдяки фарбуванню стін будівель і приміщень екологічними фарбами українських виробників. Тому що такі фарби більш безпечні, надійні і економічні у використанні.</a:t>
            </a:r>
            <a:endParaRPr lang="ru-RU" sz="2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182" y="1248182"/>
            <a:ext cx="3329668" cy="10310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54" y="2634344"/>
            <a:ext cx="2928256" cy="292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087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3682" y="377649"/>
            <a:ext cx="6596127" cy="23950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410" y="2463968"/>
            <a:ext cx="1823357" cy="176337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973593" y="3900405"/>
            <a:ext cx="4314001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b="1" dirty="0">
                <a:latin typeface="Roboto"/>
              </a:rPr>
              <a:t>svitlana.berzina@gmail.com</a:t>
            </a:r>
            <a:endParaRPr lang="en-US" sz="2400" b="1" i="0" dirty="0">
              <a:effectLst/>
              <a:latin typeface="Roboto"/>
            </a:endParaRPr>
          </a:p>
        </p:txBody>
      </p:sp>
      <p:pic>
        <p:nvPicPr>
          <p:cNvPr id="12" name="Picture 2" descr="EaP-partners-logo-[f]-[1a]-[2017a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71" y="5090786"/>
            <a:ext cx="3319822" cy="1096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1686" y="4953200"/>
            <a:ext cx="3830822" cy="12339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1839" y="5047399"/>
            <a:ext cx="1504950" cy="1133475"/>
          </a:xfrm>
          <a:prstGeom prst="rect">
            <a:avLst/>
          </a:prstGeom>
        </p:spPr>
      </p:pic>
      <p:pic>
        <p:nvPicPr>
          <p:cNvPr id="1026" name="Picture 2" descr="Стартував прийом заявок на другий цикл інкубаційної програми для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311" y="5090785"/>
            <a:ext cx="2235375" cy="1107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852213" y="3345657"/>
            <a:ext cx="455676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b="1" dirty="0" err="1"/>
              <a:t>Берз</a:t>
            </a:r>
            <a:r>
              <a:rPr lang="uk-UA" sz="2400" b="1" dirty="0" err="1"/>
              <a:t>іна</a:t>
            </a:r>
            <a:r>
              <a:rPr lang="uk-UA" sz="2400" b="1" dirty="0"/>
              <a:t> Світлана Валеріївна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5739469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picture containing toy, table, computer, display&#10;&#10;Description automatically generated">
            <a:extLst>
              <a:ext uri="{FF2B5EF4-FFF2-40B4-BE49-F238E27FC236}">
                <a16:creationId xmlns:a16="http://schemas.microsoft.com/office/drawing/2014/main" id="{97556D5B-C13F-4510-A975-C80ABAD9D5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91" y="0"/>
            <a:ext cx="12181648" cy="6852177"/>
          </a:xfr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B018B16-DF06-405B-A589-5BE34525DA6F}"/>
              </a:ext>
            </a:extLst>
          </p:cNvPr>
          <p:cNvGrpSpPr/>
          <p:nvPr/>
        </p:nvGrpSpPr>
        <p:grpSpPr>
          <a:xfrm>
            <a:off x="3329017" y="3905931"/>
            <a:ext cx="2014224" cy="2014224"/>
            <a:chOff x="3742986" y="3905931"/>
            <a:chExt cx="2014224" cy="2014224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590E5246-62CD-4D16-BCBA-EFC78FF14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42986" y="3905931"/>
              <a:ext cx="2014224" cy="201422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0EF1BC6-4B9D-4C5D-8F7D-19E9A4D3CDB1}"/>
                </a:ext>
              </a:extLst>
            </p:cNvPr>
            <p:cNvSpPr/>
            <p:nvPr/>
          </p:nvSpPr>
          <p:spPr>
            <a:xfrm>
              <a:off x="4024082" y="4166912"/>
              <a:ext cx="1459656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uk-UA" dirty="0">
                  <a:solidFill>
                    <a:srgbClr val="333333"/>
                  </a:solidFill>
                  <a:latin typeface="Calibri" panose="020F0502020204030204" pitchFamily="34" charset="0"/>
                </a:rPr>
                <a:t>Без вмісту особливо небезпечних хімічних речовин</a:t>
              </a:r>
              <a:endParaRPr lang="uk-UA" sz="1600" dirty="0">
                <a:solidFill>
                  <a:srgbClr val="222222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E8D56FA-B3D4-4CD7-9436-A5E6D46ADD8A}"/>
              </a:ext>
            </a:extLst>
          </p:cNvPr>
          <p:cNvGrpSpPr/>
          <p:nvPr/>
        </p:nvGrpSpPr>
        <p:grpSpPr>
          <a:xfrm>
            <a:off x="8615167" y="730160"/>
            <a:ext cx="1492800" cy="1492800"/>
            <a:chOff x="8615167" y="730160"/>
            <a:chExt cx="1492800" cy="1492800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7AD7D260-5E16-457F-810B-7B458E8C0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615167" y="730160"/>
              <a:ext cx="1492800" cy="1492800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791C14E-DE07-4370-8F78-CC80D2DFACDD}"/>
                </a:ext>
              </a:extLst>
            </p:cNvPr>
            <p:cNvSpPr/>
            <p:nvPr/>
          </p:nvSpPr>
          <p:spPr>
            <a:xfrm>
              <a:off x="8790067" y="1014895"/>
              <a:ext cx="114300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uk-UA" b="1" dirty="0">
                  <a:solidFill>
                    <a:srgbClr val="333333"/>
                  </a:solidFill>
                  <a:latin typeface="Calibri" panose="020F0502020204030204" pitchFamily="34" charset="0"/>
                </a:rPr>
                <a:t> </a:t>
              </a:r>
              <a:r>
                <a:rPr lang="uk-UA" dirty="0">
                  <a:solidFill>
                    <a:srgbClr val="333333"/>
                  </a:solidFill>
                  <a:latin typeface="Calibri" panose="020F0502020204030204" pitchFamily="34" charset="0"/>
                </a:rPr>
                <a:t>Висока якість покриття</a:t>
              </a:r>
              <a:endParaRPr lang="uk-UA" sz="16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CB12AD4-EE94-413F-BD73-09B31FC1EDE8}"/>
              </a:ext>
            </a:extLst>
          </p:cNvPr>
          <p:cNvGrpSpPr/>
          <p:nvPr/>
        </p:nvGrpSpPr>
        <p:grpSpPr>
          <a:xfrm>
            <a:off x="7183422" y="4040864"/>
            <a:ext cx="1988289" cy="1988289"/>
            <a:chOff x="7183422" y="4040864"/>
            <a:chExt cx="1988289" cy="1988289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81E3A6AD-1068-4E14-84FE-5CCE4E5283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183422" y="4040864"/>
              <a:ext cx="1988289" cy="1988289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1938D3E-BBDD-4750-AF12-6FEEE422542D}"/>
                </a:ext>
              </a:extLst>
            </p:cNvPr>
            <p:cNvSpPr/>
            <p:nvPr/>
          </p:nvSpPr>
          <p:spPr>
            <a:xfrm>
              <a:off x="7244157" y="4577426"/>
              <a:ext cx="186681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uk-UA" dirty="0">
                  <a:solidFill>
                    <a:srgbClr val="333333"/>
                  </a:solidFill>
                  <a:latin typeface="Calibri" panose="020F0502020204030204" pitchFamily="34" charset="0"/>
                </a:rPr>
                <a:t>Збереження енергії на виробництві</a:t>
              </a:r>
              <a:endParaRPr lang="uk-UA" sz="1600" dirty="0">
                <a:solidFill>
                  <a:srgbClr val="222222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17A775C-6824-48FB-A85B-46DAC5FC10C8}"/>
              </a:ext>
            </a:extLst>
          </p:cNvPr>
          <p:cNvGrpSpPr/>
          <p:nvPr/>
        </p:nvGrpSpPr>
        <p:grpSpPr>
          <a:xfrm>
            <a:off x="1293423" y="84456"/>
            <a:ext cx="1860877" cy="1860877"/>
            <a:chOff x="6139467" y="2045054"/>
            <a:chExt cx="1860877" cy="1860877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F932624B-6A53-4BC6-A5DD-96D4B76B8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139467" y="2045054"/>
              <a:ext cx="1860877" cy="1860877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893BA8D-F097-4480-A831-006EA905E422}"/>
                </a:ext>
              </a:extLst>
            </p:cNvPr>
            <p:cNvSpPr/>
            <p:nvPr/>
          </p:nvSpPr>
          <p:spPr>
            <a:xfrm>
              <a:off x="6202209" y="2538105"/>
              <a:ext cx="173539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uk-UA" dirty="0">
                  <a:solidFill>
                    <a:srgbClr val="333333"/>
                  </a:solidFill>
                  <a:latin typeface="Calibri" panose="020F0502020204030204" pitchFamily="34" charset="0"/>
                </a:rPr>
                <a:t>Більш чисті і маловідходні технології</a:t>
              </a:r>
              <a:endParaRPr lang="uk-UA" sz="1600" dirty="0">
                <a:solidFill>
                  <a:srgbClr val="222222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7B8C984-9CF8-42F1-A888-6FEB25D58198}"/>
              </a:ext>
            </a:extLst>
          </p:cNvPr>
          <p:cNvGrpSpPr/>
          <p:nvPr/>
        </p:nvGrpSpPr>
        <p:grpSpPr>
          <a:xfrm>
            <a:off x="3215341" y="351885"/>
            <a:ext cx="2812548" cy="2812548"/>
            <a:chOff x="3215341" y="351885"/>
            <a:chExt cx="2812548" cy="2812548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F667388A-EF9D-4D9B-A157-1241E21E0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215341" y="351885"/>
              <a:ext cx="2812548" cy="2812548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CF2AC60-FB8F-4A1E-B8B7-BE1DC5FF0ABE}"/>
                </a:ext>
              </a:extLst>
            </p:cNvPr>
            <p:cNvSpPr/>
            <p:nvPr/>
          </p:nvSpPr>
          <p:spPr>
            <a:xfrm>
              <a:off x="3387847" y="1268105"/>
              <a:ext cx="2429448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uk-UA" sz="3200" dirty="0">
                  <a:latin typeface="Calibri" panose="020F0502020204030204" pitchFamily="34" charset="0"/>
                </a:rPr>
                <a:t>Лакофарбові</a:t>
              </a:r>
            </a:p>
            <a:p>
              <a:pPr algn="ctr">
                <a:spcAft>
                  <a:spcPts val="0"/>
                </a:spcAft>
              </a:pPr>
              <a:r>
                <a:rPr lang="uk-UA" sz="3200" dirty="0">
                  <a:latin typeface="Calibri" panose="020F0502020204030204" pitchFamily="34" charset="0"/>
                </a:rPr>
                <a:t>матеріали</a:t>
              </a:r>
            </a:p>
          </p:txBody>
        </p:sp>
      </p:grpSp>
      <p:pic>
        <p:nvPicPr>
          <p:cNvPr id="27" name="Picture 26" descr="A close up of a sign&#10;&#10;Description automatically generated">
            <a:extLst>
              <a:ext uri="{FF2B5EF4-FFF2-40B4-BE49-F238E27FC236}">
                <a16:creationId xmlns:a16="http://schemas.microsoft.com/office/drawing/2014/main" id="{0E178008-8B89-4DC0-9244-01434962188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5760" y="1938225"/>
            <a:ext cx="1870297" cy="2187613"/>
          </a:xfrm>
          <a:prstGeom prst="rect">
            <a:avLst/>
          </a:prstGeom>
        </p:spPr>
      </p:pic>
      <p:grpSp>
        <p:nvGrpSpPr>
          <p:cNvPr id="28" name="Group 24">
            <a:extLst>
              <a:ext uri="{FF2B5EF4-FFF2-40B4-BE49-F238E27FC236}">
                <a16:creationId xmlns:a16="http://schemas.microsoft.com/office/drawing/2014/main" id="{6CB12AD4-EE94-413F-BD73-09B31FC1EDE8}"/>
              </a:ext>
            </a:extLst>
          </p:cNvPr>
          <p:cNvGrpSpPr/>
          <p:nvPr/>
        </p:nvGrpSpPr>
        <p:grpSpPr>
          <a:xfrm>
            <a:off x="6375039" y="1934248"/>
            <a:ext cx="1806886" cy="1748604"/>
            <a:chOff x="459829" y="2070560"/>
            <a:chExt cx="1988289" cy="1988289"/>
          </a:xfrm>
        </p:grpSpPr>
        <p:pic>
          <p:nvPicPr>
            <p:cNvPr id="29" name="Graphic 12">
              <a:extLst>
                <a:ext uri="{FF2B5EF4-FFF2-40B4-BE49-F238E27FC236}">
                  <a16:creationId xmlns:a16="http://schemas.microsoft.com/office/drawing/2014/main" id="{81E3A6AD-1068-4E14-84FE-5CCE4E5283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59829" y="2070560"/>
              <a:ext cx="1988289" cy="1988289"/>
            </a:xfrm>
            <a:prstGeom prst="rect">
              <a:avLst/>
            </a:prstGeom>
          </p:spPr>
        </p:pic>
        <p:sp>
          <p:nvSpPr>
            <p:cNvPr id="30" name="Rectangle 16">
              <a:extLst>
                <a:ext uri="{FF2B5EF4-FFF2-40B4-BE49-F238E27FC236}">
                  <a16:creationId xmlns:a16="http://schemas.microsoft.com/office/drawing/2014/main" id="{D1938D3E-BBDD-4750-AF12-6FEEE422542D}"/>
                </a:ext>
              </a:extLst>
            </p:cNvPr>
            <p:cNvSpPr/>
            <p:nvPr/>
          </p:nvSpPr>
          <p:spPr>
            <a:xfrm>
              <a:off x="691982" y="2479928"/>
              <a:ext cx="1499142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uk-UA" dirty="0">
                  <a:solidFill>
                    <a:srgbClr val="333333"/>
                  </a:solidFill>
                  <a:latin typeface="Calibri" panose="020F0502020204030204" pitchFamily="34" charset="0"/>
                </a:rPr>
                <a:t>Якість повітря в приміщенні</a:t>
              </a:r>
            </a:p>
            <a:p>
              <a:pPr algn="ctr">
                <a:spcAft>
                  <a:spcPts val="0"/>
                </a:spcAft>
              </a:pPr>
              <a:endParaRPr lang="uk-UA" sz="1600" dirty="0">
                <a:solidFill>
                  <a:srgbClr val="222222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301106" y="31644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5012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 descr="A picture containing toy, room, table, bed&#10;&#10;Description automatically generated">
            <a:extLst>
              <a:ext uri="{FF2B5EF4-FFF2-40B4-BE49-F238E27FC236}">
                <a16:creationId xmlns:a16="http://schemas.microsoft.com/office/drawing/2014/main" id="{5A55687F-A938-44CA-9D93-E8B72435EC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7" y="-1"/>
            <a:ext cx="12173813" cy="69342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808758E-CD2F-4881-9B0B-0BFAC0CD27EA}"/>
              </a:ext>
            </a:extLst>
          </p:cNvPr>
          <p:cNvSpPr/>
          <p:nvPr/>
        </p:nvSpPr>
        <p:spPr>
          <a:xfrm>
            <a:off x="3048000" y="130534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b="1" dirty="0">
                <a:solidFill>
                  <a:srgbClr val="333333"/>
                </a:solidFill>
                <a:latin typeface="Calibri" panose="020F0502020204030204" pitchFamily="34" charset="0"/>
              </a:rPr>
              <a:t> </a:t>
            </a:r>
            <a:endParaRPr lang="uk-UA" sz="1600" dirty="0">
              <a:solidFill>
                <a:srgbClr val="222222"/>
              </a:solidFill>
              <a:latin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uk-UA" dirty="0">
                <a:solidFill>
                  <a:srgbClr val="333333"/>
                </a:solidFill>
                <a:latin typeface="Calibri" panose="020F0502020204030204" pitchFamily="34" charset="0"/>
              </a:rPr>
              <a:t> </a:t>
            </a:r>
            <a:endParaRPr lang="uk-UA" sz="1600" dirty="0">
              <a:solidFill>
                <a:srgbClr val="222222"/>
              </a:solidFill>
              <a:latin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uk-UA" dirty="0">
                <a:solidFill>
                  <a:srgbClr val="333333"/>
                </a:solidFill>
                <a:latin typeface="Calibri" panose="020F0502020204030204" pitchFamily="34" charset="0"/>
              </a:rPr>
              <a:t> </a:t>
            </a:r>
            <a:endParaRPr lang="uk-UA" sz="1600" dirty="0">
              <a:solidFill>
                <a:srgbClr val="222222"/>
              </a:solidFill>
              <a:latin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uk-UA" dirty="0">
                <a:solidFill>
                  <a:srgbClr val="333333"/>
                </a:solidFill>
                <a:latin typeface="Calibri" panose="020F0502020204030204" pitchFamily="34" charset="0"/>
              </a:rPr>
              <a:t> </a:t>
            </a:r>
            <a:endParaRPr lang="uk-UA" sz="1600" dirty="0">
              <a:solidFill>
                <a:srgbClr val="222222"/>
              </a:solidFill>
              <a:latin typeface="Calibri" panose="020F0502020204030204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E5D1ED1-F840-41BA-AEC8-D4F233F98928}"/>
              </a:ext>
            </a:extLst>
          </p:cNvPr>
          <p:cNvGrpSpPr/>
          <p:nvPr/>
        </p:nvGrpSpPr>
        <p:grpSpPr>
          <a:xfrm>
            <a:off x="6973778" y="799206"/>
            <a:ext cx="1618380" cy="1608704"/>
            <a:chOff x="6973778" y="799206"/>
            <a:chExt cx="1618380" cy="1608704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1D06AFB8-F183-4890-B798-D01FBE529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973778" y="799206"/>
              <a:ext cx="1608704" cy="1608704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E067159-0569-4891-A52B-B4F526A7835C}"/>
                </a:ext>
              </a:extLst>
            </p:cNvPr>
            <p:cNvSpPr/>
            <p:nvPr/>
          </p:nvSpPr>
          <p:spPr>
            <a:xfrm>
              <a:off x="6986084" y="974701"/>
              <a:ext cx="160607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uk-UA" altLang="en-US" dirty="0">
                  <a:solidFill>
                    <a:srgbClr val="333333"/>
                  </a:solidFill>
                  <a:latin typeface="+mn-lt"/>
                  <a:cs typeface="Calibri" panose="020F0502020204030204" pitchFamily="34" charset="0"/>
                </a:rPr>
                <a:t>Більш безпечні для здоров'я людини</a:t>
              </a:r>
              <a:endParaRPr lang="uk-UA" altLang="en-US" dirty="0">
                <a:latin typeface="+mn-lt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11B7272-A6C6-4E13-8588-A113A114235A}"/>
              </a:ext>
            </a:extLst>
          </p:cNvPr>
          <p:cNvGrpSpPr/>
          <p:nvPr/>
        </p:nvGrpSpPr>
        <p:grpSpPr>
          <a:xfrm>
            <a:off x="5348551" y="5119148"/>
            <a:ext cx="1659558" cy="1327560"/>
            <a:chOff x="5348551" y="5119148"/>
            <a:chExt cx="1659558" cy="1327560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3DB813B5-7411-45F1-873A-1A0840E634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41260" y="5119148"/>
              <a:ext cx="1327560" cy="1327560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DAC46A6-E30F-4A50-9D5D-6FC063E92E68}"/>
                </a:ext>
              </a:extLst>
            </p:cNvPr>
            <p:cNvSpPr/>
            <p:nvPr/>
          </p:nvSpPr>
          <p:spPr>
            <a:xfrm>
              <a:off x="5348551" y="5437122"/>
              <a:ext cx="165955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uk-UA" altLang="en-US" dirty="0">
                  <a:solidFill>
                    <a:srgbClr val="333333"/>
                  </a:solidFill>
                  <a:latin typeface="+mn-lt"/>
                  <a:cs typeface="Calibri" panose="020F0502020204030204" pitchFamily="34" charset="0"/>
                </a:rPr>
                <a:t>Не містять фосфатів</a:t>
              </a:r>
              <a:endParaRPr lang="uk-UA" altLang="en-US" dirty="0">
                <a:latin typeface="+mn-lt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3944977-A5BE-4382-99BB-0337054BCA0B}"/>
              </a:ext>
            </a:extLst>
          </p:cNvPr>
          <p:cNvGrpSpPr/>
          <p:nvPr/>
        </p:nvGrpSpPr>
        <p:grpSpPr>
          <a:xfrm>
            <a:off x="7492461" y="3910138"/>
            <a:ext cx="2199393" cy="2199393"/>
            <a:chOff x="7492461" y="3910138"/>
            <a:chExt cx="2199393" cy="2199393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A9E0765D-E9D0-4E95-BF22-5FFCE1717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92461" y="3910138"/>
              <a:ext cx="2199393" cy="2199393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68E5C6A-1171-4AC6-B10F-4C78A7854A7C}"/>
                </a:ext>
              </a:extLst>
            </p:cNvPr>
            <p:cNvSpPr/>
            <p:nvPr/>
          </p:nvSpPr>
          <p:spPr>
            <a:xfrm>
              <a:off x="7658015" y="4271170"/>
              <a:ext cx="1890713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k-UA" altLang="en-US" dirty="0">
                  <a:solidFill>
                    <a:srgbClr val="333333"/>
                  </a:solidFill>
                  <a:latin typeface="+mn-lt"/>
                  <a:cs typeface="Calibri" panose="020F0502020204030204" pitchFamily="34" charset="0"/>
                </a:rPr>
                <a:t>Не шкодять водоймам при потраплянні в них через каналізацію</a:t>
              </a:r>
              <a:endParaRPr lang="en-US" dirty="0">
                <a:latin typeface="+mn-lt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B70CF92-4A49-4CDF-9A98-D2358BFD437C}"/>
              </a:ext>
            </a:extLst>
          </p:cNvPr>
          <p:cNvGrpSpPr/>
          <p:nvPr/>
        </p:nvGrpSpPr>
        <p:grpSpPr>
          <a:xfrm>
            <a:off x="3814858" y="1825625"/>
            <a:ext cx="1816534" cy="1816532"/>
            <a:chOff x="3814858" y="1825625"/>
            <a:chExt cx="1816534" cy="1816532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EB24992F-2938-4A10-BEC0-C9005421F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814858" y="1825625"/>
              <a:ext cx="1816534" cy="1816532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480B0C7-DF1D-42D6-8ED4-EF1238FDDFF6}"/>
                </a:ext>
              </a:extLst>
            </p:cNvPr>
            <p:cNvSpPr/>
            <p:nvPr/>
          </p:nvSpPr>
          <p:spPr>
            <a:xfrm>
              <a:off x="4000748" y="2175030"/>
              <a:ext cx="144475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k-UA" altLang="en-US" dirty="0">
                  <a:solidFill>
                    <a:srgbClr val="333333"/>
                  </a:solidFill>
                  <a:latin typeface="+mn-lt"/>
                  <a:cs typeface="Calibri" panose="020F0502020204030204" pitchFamily="34" charset="0"/>
                </a:rPr>
                <a:t>Не здатні знищувати живі організми</a:t>
              </a:r>
              <a:endParaRPr lang="en-US" dirty="0">
                <a:latin typeface="+mn-lt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17D7B44-E2B2-4382-95F8-E491267506CA}"/>
              </a:ext>
            </a:extLst>
          </p:cNvPr>
          <p:cNvGrpSpPr/>
          <p:nvPr/>
        </p:nvGrpSpPr>
        <p:grpSpPr>
          <a:xfrm>
            <a:off x="1606277" y="4547107"/>
            <a:ext cx="1890713" cy="1890713"/>
            <a:chOff x="1606277" y="4547107"/>
            <a:chExt cx="1890713" cy="1890713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E8C50E82-3AAE-4E7F-B1A8-8E435E662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606277" y="4547107"/>
              <a:ext cx="1890713" cy="1890713"/>
            </a:xfrm>
            <a:prstGeom prst="rect">
              <a:avLst/>
            </a:prstGeom>
          </p:spPr>
        </p:pic>
        <p:sp>
          <p:nvSpPr>
            <p:cNvPr id="45" name="Rectangle 1">
              <a:extLst>
                <a:ext uri="{FF2B5EF4-FFF2-40B4-BE49-F238E27FC236}">
                  <a16:creationId xmlns:a16="http://schemas.microsoft.com/office/drawing/2014/main" id="{C7EF6639-2EA4-450E-9EBC-79EB719E01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6433" y="4875399"/>
              <a:ext cx="1813631" cy="1200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en-US" b="0" i="0" u="none" strike="noStrike" cap="none" normalizeH="0" baseline="0" dirty="0">
                  <a:ln>
                    <a:noFill/>
                  </a:ln>
                  <a:solidFill>
                    <a:srgbClr val="333333"/>
                  </a:solidFill>
                  <a:effectLst/>
                  <a:latin typeface="+mn-lt"/>
                  <a:cs typeface="Calibri" panose="020F0502020204030204" pitchFamily="34" charset="0"/>
                </a:rPr>
                <a:t> Тара чи упаковка придатні для переробки</a:t>
              </a:r>
              <a:endParaRPr kumimoji="0" lang="uk-UA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F9FB9B3-0C8E-44CB-BC96-62DB26290DFF}"/>
              </a:ext>
            </a:extLst>
          </p:cNvPr>
          <p:cNvGrpSpPr/>
          <p:nvPr/>
        </p:nvGrpSpPr>
        <p:grpSpPr>
          <a:xfrm>
            <a:off x="308327" y="174475"/>
            <a:ext cx="3151811" cy="3045624"/>
            <a:chOff x="308327" y="174475"/>
            <a:chExt cx="3151811" cy="3045624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C1BCAEBC-BA18-43D8-9025-8469003B3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62565" y="174475"/>
              <a:ext cx="3045624" cy="3045624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CE58486-6A7D-4C73-BC40-7845087C4924}"/>
                </a:ext>
              </a:extLst>
            </p:cNvPr>
            <p:cNvSpPr/>
            <p:nvPr/>
          </p:nvSpPr>
          <p:spPr>
            <a:xfrm>
              <a:off x="308327" y="1112702"/>
              <a:ext cx="3151811" cy="16927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uk-UA" altLang="en-US" sz="3200" dirty="0">
                  <a:solidFill>
                    <a:srgbClr val="333333"/>
                  </a:solidFill>
                  <a:latin typeface="+mn-lt"/>
                  <a:cs typeface="Calibri" panose="020F0502020204030204" pitchFamily="34" charset="0"/>
                </a:rPr>
                <a:t>Мийні засоби</a:t>
              </a:r>
            </a:p>
            <a:p>
              <a:pPr lvl="0" algn="ctr"/>
              <a:r>
                <a:rPr lang="uk-UA" altLang="en-US" sz="2400" dirty="0">
                  <a:solidFill>
                    <a:srgbClr val="333333"/>
                  </a:solidFill>
                  <a:latin typeface="+mn-lt"/>
                  <a:cs typeface="Calibri" panose="020F0502020204030204" pitchFamily="34" charset="0"/>
                </a:rPr>
                <a:t>(засоби</a:t>
              </a:r>
            </a:p>
            <a:p>
              <a:pPr lvl="0" algn="ctr"/>
              <a:r>
                <a:rPr lang="uk-UA" altLang="en-US" sz="2400" dirty="0">
                  <a:solidFill>
                    <a:srgbClr val="333333"/>
                  </a:solidFill>
                  <a:latin typeface="+mn-lt"/>
                  <a:cs typeface="Calibri" panose="020F0502020204030204" pitchFamily="34" charset="0"/>
                </a:rPr>
                <a:t>для прання</a:t>
              </a:r>
            </a:p>
            <a:p>
              <a:pPr lvl="0" algn="ctr"/>
              <a:r>
                <a:rPr lang="uk-UA" altLang="en-US" sz="2400" dirty="0">
                  <a:solidFill>
                    <a:srgbClr val="333333"/>
                  </a:solidFill>
                  <a:latin typeface="+mn-lt"/>
                  <a:cs typeface="Calibri" panose="020F0502020204030204" pitchFamily="34" charset="0"/>
                </a:rPr>
                <a:t>і миття)</a:t>
              </a:r>
              <a:endParaRPr lang="uk-UA" altLang="en-US" sz="2400" dirty="0">
                <a:latin typeface="+mn-lt"/>
              </a:endParaRPr>
            </a:p>
          </p:txBody>
        </p:sp>
      </p:grpSp>
      <p:pic>
        <p:nvPicPr>
          <p:cNvPr id="64" name="Picture 63" descr="A picture containing toiletry, bottle, lotion&#10;&#10;Description automatically generated">
            <a:extLst>
              <a:ext uri="{FF2B5EF4-FFF2-40B4-BE49-F238E27FC236}">
                <a16:creationId xmlns:a16="http://schemas.microsoft.com/office/drawing/2014/main" id="{33FF6964-50AC-4366-A6D4-83E3254E85D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8268" y="2946477"/>
            <a:ext cx="2154188" cy="3708268"/>
          </a:xfrm>
          <a:prstGeom prst="rect">
            <a:avLst/>
          </a:prstGeom>
        </p:spPr>
      </p:pic>
      <p:pic>
        <p:nvPicPr>
          <p:cNvPr id="65" name="Picture 64" descr="A close up of a sign&#10;&#10;Description automatically generated">
            <a:extLst>
              <a:ext uri="{FF2B5EF4-FFF2-40B4-BE49-F238E27FC236}">
                <a16:creationId xmlns:a16="http://schemas.microsoft.com/office/drawing/2014/main" id="{0AF9F1F3-FCCA-4193-8D53-1C285B0FF66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8682" y="974701"/>
            <a:ext cx="1878817" cy="218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39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, room&#10;&#10;Description automatically generated">
            <a:extLst>
              <a:ext uri="{FF2B5EF4-FFF2-40B4-BE49-F238E27FC236}">
                <a16:creationId xmlns:a16="http://schemas.microsoft.com/office/drawing/2014/main" id="{BF06DBB1-B34F-4E79-B0A5-190DEFD0371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0483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69F3AC5-32AD-4524-975C-DD21E8D66490}"/>
              </a:ext>
            </a:extLst>
          </p:cNvPr>
          <p:cNvGrpSpPr/>
          <p:nvPr/>
        </p:nvGrpSpPr>
        <p:grpSpPr>
          <a:xfrm>
            <a:off x="312770" y="264609"/>
            <a:ext cx="2494852" cy="2494850"/>
            <a:chOff x="10085420" y="-2307744"/>
            <a:chExt cx="2494852" cy="2494850"/>
          </a:xfrm>
        </p:grpSpPr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DA7EF2A9-6077-40E1-AED2-C76076007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085420" y="-2307744"/>
              <a:ext cx="2494852" cy="249485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F7A3012-CDCF-40FF-93C9-EF03B577F26D}"/>
                </a:ext>
              </a:extLst>
            </p:cNvPr>
            <p:cNvSpPr/>
            <p:nvPr/>
          </p:nvSpPr>
          <p:spPr>
            <a:xfrm>
              <a:off x="10337656" y="-1380610"/>
              <a:ext cx="203228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uk-UA" sz="3200" dirty="0">
                  <a:solidFill>
                    <a:srgbClr val="333333"/>
                  </a:solidFill>
                  <a:latin typeface="Calibri" panose="020F0502020204030204" pitchFamily="34" charset="0"/>
                </a:rPr>
                <a:t>Косметика</a:t>
              </a:r>
              <a:endParaRPr lang="uk-UA" sz="3200" dirty="0">
                <a:solidFill>
                  <a:srgbClr val="222222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E04FD7A-F128-403F-8CA3-F356D88F3524}"/>
              </a:ext>
            </a:extLst>
          </p:cNvPr>
          <p:cNvGrpSpPr/>
          <p:nvPr/>
        </p:nvGrpSpPr>
        <p:grpSpPr>
          <a:xfrm>
            <a:off x="7235286" y="513623"/>
            <a:ext cx="2842504" cy="2842504"/>
            <a:chOff x="7566317" y="206251"/>
            <a:chExt cx="2842504" cy="2842504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1E1A925B-C83C-4845-A722-18A23ECD0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566317" y="206251"/>
              <a:ext cx="2842504" cy="2842504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174F154-7046-4165-8981-A5B054912269}"/>
                </a:ext>
              </a:extLst>
            </p:cNvPr>
            <p:cNvSpPr/>
            <p:nvPr/>
          </p:nvSpPr>
          <p:spPr>
            <a:xfrm>
              <a:off x="7713650" y="894986"/>
              <a:ext cx="2550535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uk-UA" dirty="0">
                  <a:solidFill>
                    <a:srgbClr val="333333"/>
                  </a:solidFill>
                  <a:latin typeface="Calibri" panose="020F0502020204030204" pitchFamily="34" charset="0"/>
                </a:rPr>
                <a:t>Не містить токсичних речовин що накопичуються в організмі і здатні викликати хронічні захворювання</a:t>
              </a:r>
              <a:endParaRPr lang="uk-UA" sz="1600" dirty="0">
                <a:solidFill>
                  <a:srgbClr val="222222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F103698-6F87-4D5F-A635-C73BE5E77E6E}"/>
              </a:ext>
            </a:extLst>
          </p:cNvPr>
          <p:cNvGrpSpPr/>
          <p:nvPr/>
        </p:nvGrpSpPr>
        <p:grpSpPr>
          <a:xfrm>
            <a:off x="4358396" y="201439"/>
            <a:ext cx="2767322" cy="2767322"/>
            <a:chOff x="17416235" y="867038"/>
            <a:chExt cx="2767322" cy="2767322"/>
          </a:xfrm>
        </p:grpSpPr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579EF69C-6EA4-4987-BC11-88A9EA40D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16235" y="867038"/>
              <a:ext cx="2767322" cy="2767322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456416E-88D9-4759-9F22-B2FE490E8AE1}"/>
                </a:ext>
              </a:extLst>
            </p:cNvPr>
            <p:cNvSpPr/>
            <p:nvPr/>
          </p:nvSpPr>
          <p:spPr>
            <a:xfrm>
              <a:off x="17694995" y="1512034"/>
              <a:ext cx="2209800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uk-UA" dirty="0">
                  <a:solidFill>
                    <a:srgbClr val="333333"/>
                  </a:solidFill>
                  <a:latin typeface="Calibri" panose="020F0502020204030204" pitchFamily="34" charset="0"/>
                </a:rPr>
                <a:t>Не містить речовин що можуть спричини подразнення або інші прояви алергії</a:t>
              </a:r>
              <a:endParaRPr lang="uk-UA" sz="1600" dirty="0">
                <a:solidFill>
                  <a:srgbClr val="222222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57E6DFB-3E83-450D-B95B-81DA40BC1673}"/>
              </a:ext>
            </a:extLst>
          </p:cNvPr>
          <p:cNvGrpSpPr/>
          <p:nvPr/>
        </p:nvGrpSpPr>
        <p:grpSpPr>
          <a:xfrm>
            <a:off x="720472" y="3949836"/>
            <a:ext cx="2372050" cy="2372048"/>
            <a:chOff x="720472" y="3949836"/>
            <a:chExt cx="2372050" cy="2372048"/>
          </a:xfrm>
        </p:grpSpPr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2B98FD88-3453-41D0-A265-6582CD888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20472" y="3949836"/>
              <a:ext cx="2372050" cy="2372048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DC22E93-AC56-402D-B091-4A65C2CDA3F1}"/>
                </a:ext>
              </a:extLst>
            </p:cNvPr>
            <p:cNvSpPr/>
            <p:nvPr/>
          </p:nvSpPr>
          <p:spPr>
            <a:xfrm>
              <a:off x="949125" y="4289066"/>
              <a:ext cx="1993900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uk-UA" dirty="0">
                  <a:solidFill>
                    <a:srgbClr val="333333"/>
                  </a:solidFill>
                  <a:latin typeface="Calibri" panose="020F0502020204030204" pitchFamily="34" charset="0"/>
                </a:rPr>
                <a:t>Не шкодить мешканцям водойм при потраплянні у водойми через каналізацію</a:t>
              </a:r>
              <a:endParaRPr lang="uk-UA" sz="1600" dirty="0">
                <a:solidFill>
                  <a:srgbClr val="222222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34E1C2F-96B3-4865-AEDE-A60A0B70D1A4}"/>
              </a:ext>
            </a:extLst>
          </p:cNvPr>
          <p:cNvGrpSpPr/>
          <p:nvPr/>
        </p:nvGrpSpPr>
        <p:grpSpPr>
          <a:xfrm>
            <a:off x="3632107" y="3976233"/>
            <a:ext cx="2319254" cy="2319254"/>
            <a:chOff x="17325140" y="-1631608"/>
            <a:chExt cx="2319254" cy="2319254"/>
          </a:xfrm>
        </p:grpSpPr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3991EA76-7614-4733-953D-40AC17369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325140" y="-1631608"/>
              <a:ext cx="2319254" cy="2319254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EDE58CC-8541-40AC-BCDA-A591B0AC8684}"/>
                </a:ext>
              </a:extLst>
            </p:cNvPr>
            <p:cNvSpPr/>
            <p:nvPr/>
          </p:nvSpPr>
          <p:spPr>
            <a:xfrm>
              <a:off x="17768740" y="-1380610"/>
              <a:ext cx="1422401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uk-UA" dirty="0">
                  <a:solidFill>
                    <a:srgbClr val="333333"/>
                  </a:solidFill>
                  <a:latin typeface="Calibri" panose="020F0502020204030204" pitchFamily="34" charset="0"/>
                </a:rPr>
                <a:t>Контроль безпеки та якості складників на виробництві</a:t>
              </a:r>
              <a:endParaRPr lang="uk-UA" sz="1600" dirty="0">
                <a:solidFill>
                  <a:srgbClr val="222222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74EDF04-C9E9-4309-ADBB-281B1F81B7A3}"/>
              </a:ext>
            </a:extLst>
          </p:cNvPr>
          <p:cNvGrpSpPr/>
          <p:nvPr/>
        </p:nvGrpSpPr>
        <p:grpSpPr>
          <a:xfrm>
            <a:off x="6336539" y="3501873"/>
            <a:ext cx="2910304" cy="2910304"/>
            <a:chOff x="6336539" y="3501873"/>
            <a:chExt cx="2910304" cy="2910304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A35E1733-3666-4F90-AE9F-7F5D46CA5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36539" y="3501873"/>
              <a:ext cx="2910304" cy="2910304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80298A6-7268-4FD7-9FF7-1A97A349FF2B}"/>
                </a:ext>
              </a:extLst>
            </p:cNvPr>
            <p:cNvSpPr/>
            <p:nvPr/>
          </p:nvSpPr>
          <p:spPr>
            <a:xfrm>
              <a:off x="6686791" y="4019904"/>
              <a:ext cx="2209800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uk-UA" dirty="0">
                  <a:solidFill>
                    <a:srgbClr val="333333"/>
                  </a:solidFill>
                  <a:latin typeface="Calibri" panose="020F0502020204030204" pitchFamily="34" charset="0"/>
                </a:rPr>
                <a:t>Пакування та ящики, для транспортування не містять небезпечних речовин та придатні для переробки</a:t>
              </a:r>
              <a:endParaRPr lang="uk-UA" sz="1600" dirty="0">
                <a:solidFill>
                  <a:srgbClr val="222222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7" name="Picture 6" descr="A picture containing sitting, bottle, table, lotion&#10;&#10;Description automatically generated">
            <a:extLst>
              <a:ext uri="{FF2B5EF4-FFF2-40B4-BE49-F238E27FC236}">
                <a16:creationId xmlns:a16="http://schemas.microsoft.com/office/drawing/2014/main" id="{A0559E93-E18B-4484-BE8A-3467D714384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3929" y="2859770"/>
            <a:ext cx="1003388" cy="3183622"/>
          </a:xfrm>
          <a:prstGeom prst="rect">
            <a:avLst/>
          </a:prstGeom>
        </p:spPr>
      </p:pic>
      <p:pic>
        <p:nvPicPr>
          <p:cNvPr id="46" name="Content Placeholder 55">
            <a:extLst>
              <a:ext uri="{FF2B5EF4-FFF2-40B4-BE49-F238E27FC236}">
                <a16:creationId xmlns:a16="http://schemas.microsoft.com/office/drawing/2014/main" id="{71C2EAA5-7B76-4C5A-AE84-0E5FE8212F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7007" y="299214"/>
            <a:ext cx="1877233" cy="2187613"/>
          </a:xfrm>
        </p:spPr>
      </p:pic>
    </p:spTree>
    <p:extLst>
      <p:ext uri="{BB962C8B-B14F-4D97-AF65-F5344CB8AC3E}">
        <p14:creationId xmlns:p14="http://schemas.microsoft.com/office/powerpoint/2010/main" val="113388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Олія соняшникова Олейна Традиційна рафінована 3л х6 Олейна 4820001113945:  купить в интернет магазинах Киева | Отзывы и цены в Listex™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347" y="510568"/>
            <a:ext cx="6087238" cy="608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750" y="2416306"/>
            <a:ext cx="7627437" cy="277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1818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hoto, table, small, green&#10;&#10;Description automatically generated">
            <a:extLst>
              <a:ext uri="{FF2B5EF4-FFF2-40B4-BE49-F238E27FC236}">
                <a16:creationId xmlns:a16="http://schemas.microsoft.com/office/drawing/2014/main" id="{C472DE22-5987-48FF-A0F3-00B5A37983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99" y="-460054"/>
            <a:ext cx="15056309" cy="7267254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ECA8BA53-B133-4DE4-B919-0E50745A98B6}"/>
              </a:ext>
            </a:extLst>
          </p:cNvPr>
          <p:cNvGrpSpPr/>
          <p:nvPr/>
        </p:nvGrpSpPr>
        <p:grpSpPr>
          <a:xfrm>
            <a:off x="8642635" y="116982"/>
            <a:ext cx="1972556" cy="1972556"/>
            <a:chOff x="8642635" y="116982"/>
            <a:chExt cx="1972556" cy="1972556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ED52DEE6-4321-4682-A73C-68867FD130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642635" y="116982"/>
              <a:ext cx="1972556" cy="1972556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8F3E2B5-FE3F-49C4-9CF4-32847CF7DF53}"/>
                </a:ext>
              </a:extLst>
            </p:cNvPr>
            <p:cNvSpPr/>
            <p:nvPr/>
          </p:nvSpPr>
          <p:spPr>
            <a:xfrm>
              <a:off x="8872217" y="330916"/>
              <a:ext cx="1568274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k-UA" dirty="0">
                  <a:solidFill>
                    <a:srgbClr val="333333"/>
                  </a:solidFill>
                  <a:latin typeface="Calibri" panose="020F0502020204030204" pitchFamily="34" charset="0"/>
                </a:rPr>
                <a:t>Суворий контроль виробництва і показників безпеки</a:t>
              </a:r>
              <a:endParaRPr lang="en-US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C08BB95-C78D-4112-AE64-055D3AB71987}"/>
              </a:ext>
            </a:extLst>
          </p:cNvPr>
          <p:cNvGrpSpPr/>
          <p:nvPr/>
        </p:nvGrpSpPr>
        <p:grpSpPr>
          <a:xfrm>
            <a:off x="4134081" y="2176369"/>
            <a:ext cx="1866596" cy="1525571"/>
            <a:chOff x="4134081" y="2176369"/>
            <a:chExt cx="1866596" cy="1525571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FFC11435-E6A1-4C9C-B289-0E0F05061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285987" y="2176369"/>
              <a:ext cx="1525571" cy="1525571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49016EA-78EB-4597-B6AF-F91026B0FB66}"/>
                </a:ext>
              </a:extLst>
            </p:cNvPr>
            <p:cNvSpPr/>
            <p:nvPr/>
          </p:nvSpPr>
          <p:spPr>
            <a:xfrm>
              <a:off x="4134081" y="2482370"/>
              <a:ext cx="186659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uk-UA" dirty="0">
                  <a:solidFill>
                    <a:srgbClr val="333333"/>
                  </a:solidFill>
                  <a:latin typeface="Calibri" panose="020F0502020204030204" pitchFamily="34" charset="0"/>
                </a:rPr>
                <a:t>Пакування підлягає переробці</a:t>
              </a:r>
              <a:endParaRPr lang="uk-UA" sz="16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7EBA354-7D7A-4A0E-B8AF-93B503E8BC64}"/>
              </a:ext>
            </a:extLst>
          </p:cNvPr>
          <p:cNvGrpSpPr/>
          <p:nvPr/>
        </p:nvGrpSpPr>
        <p:grpSpPr>
          <a:xfrm>
            <a:off x="4582122" y="4376076"/>
            <a:ext cx="1994740" cy="1994740"/>
            <a:chOff x="4582122" y="4376076"/>
            <a:chExt cx="1994740" cy="1994740"/>
          </a:xfrm>
        </p:grpSpPr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717EEA68-B7CE-4717-AAC0-3056D3F43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582122" y="4376076"/>
              <a:ext cx="1994740" cy="199474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2B8B9FB-02A6-4E74-A52C-89D8B4AA8B59}"/>
                </a:ext>
              </a:extLst>
            </p:cNvPr>
            <p:cNvSpPr/>
            <p:nvPr/>
          </p:nvSpPr>
          <p:spPr>
            <a:xfrm>
              <a:off x="4767878" y="4810512"/>
              <a:ext cx="162888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uk-UA" dirty="0">
                  <a:solidFill>
                    <a:srgbClr val="333333"/>
                  </a:solidFill>
                  <a:latin typeface="Calibri" panose="020F0502020204030204" pitchFamily="34" charset="0"/>
                </a:rPr>
                <a:t>Виготовлено з натуральної сировини високої якості</a:t>
              </a:r>
              <a:endParaRPr lang="uk-UA" sz="1600" dirty="0">
                <a:solidFill>
                  <a:srgbClr val="222222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A191068-855F-4942-B1DF-9AD75C914FE6}"/>
              </a:ext>
            </a:extLst>
          </p:cNvPr>
          <p:cNvGrpSpPr/>
          <p:nvPr/>
        </p:nvGrpSpPr>
        <p:grpSpPr>
          <a:xfrm>
            <a:off x="5724908" y="396146"/>
            <a:ext cx="1749156" cy="1749156"/>
            <a:chOff x="5724908" y="396146"/>
            <a:chExt cx="1749156" cy="1749156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E6F253DF-D7E9-420B-BCCD-7C5DBF5BC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724908" y="396146"/>
              <a:ext cx="1749156" cy="1749156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1411932-E4FD-46D6-96A2-DAF9783015E7}"/>
                </a:ext>
              </a:extLst>
            </p:cNvPr>
            <p:cNvSpPr/>
            <p:nvPr/>
          </p:nvSpPr>
          <p:spPr>
            <a:xfrm>
              <a:off x="5789459" y="670559"/>
              <a:ext cx="161350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uk-UA" dirty="0">
                  <a:solidFill>
                    <a:srgbClr val="333333"/>
                  </a:solidFill>
                  <a:latin typeface="Calibri" panose="020F0502020204030204" pitchFamily="34" charset="0"/>
                </a:rPr>
                <a:t>Не містить небезпечних харчових добавок</a:t>
              </a:r>
              <a:endParaRPr lang="uk-UA" sz="1600" dirty="0">
                <a:solidFill>
                  <a:srgbClr val="222222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93AF325-76E4-4CAE-8036-7FBF76C64082}"/>
              </a:ext>
            </a:extLst>
          </p:cNvPr>
          <p:cNvGrpSpPr/>
          <p:nvPr/>
        </p:nvGrpSpPr>
        <p:grpSpPr>
          <a:xfrm>
            <a:off x="1251724" y="3619499"/>
            <a:ext cx="2352750" cy="2352750"/>
            <a:chOff x="1251724" y="3619499"/>
            <a:chExt cx="2352750" cy="2352750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96ABD67E-91FC-44B2-9DE4-7E7E984A3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251724" y="3619499"/>
              <a:ext cx="2352750" cy="235275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A61A416-54D9-4E23-BAA9-067001FDD81E}"/>
                </a:ext>
              </a:extLst>
            </p:cNvPr>
            <p:cNvSpPr/>
            <p:nvPr/>
          </p:nvSpPr>
          <p:spPr>
            <a:xfrm>
              <a:off x="1494801" y="3918711"/>
              <a:ext cx="1866596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uk-UA" dirty="0">
                  <a:solidFill>
                    <a:srgbClr val="333333"/>
                  </a:solidFill>
                  <a:latin typeface="Calibri" panose="020F0502020204030204" pitchFamily="34" charset="0"/>
                </a:rPr>
                <a:t>Сучасні технології, що зберігають природну користь складників</a:t>
              </a:r>
              <a:endParaRPr lang="uk-UA" sz="1600" dirty="0">
                <a:solidFill>
                  <a:srgbClr val="222222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2DD8B2F-4518-4055-8698-3E7E62D2918B}"/>
              </a:ext>
            </a:extLst>
          </p:cNvPr>
          <p:cNvGrpSpPr/>
          <p:nvPr/>
        </p:nvGrpSpPr>
        <p:grpSpPr>
          <a:xfrm>
            <a:off x="7683644" y="4262312"/>
            <a:ext cx="2108504" cy="2108504"/>
            <a:chOff x="7683644" y="4262312"/>
            <a:chExt cx="2108504" cy="2108504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2C49CB53-0FDF-40B3-A777-A213FD064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83644" y="4262312"/>
              <a:ext cx="2108504" cy="2108504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90C1AC8-C533-4914-B7BB-2102AE7D19F7}"/>
                </a:ext>
              </a:extLst>
            </p:cNvPr>
            <p:cNvSpPr/>
            <p:nvPr/>
          </p:nvSpPr>
          <p:spPr>
            <a:xfrm>
              <a:off x="7839349" y="4696565"/>
              <a:ext cx="178956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uk-UA" dirty="0">
                  <a:solidFill>
                    <a:srgbClr val="333333"/>
                  </a:solidFill>
                  <a:latin typeface="Calibri" panose="020F0502020204030204" pitchFamily="34" charset="0"/>
                </a:rPr>
                <a:t>Не містить ГМО (генетично модифікованих організмів)</a:t>
              </a:r>
              <a:endParaRPr lang="uk-UA" sz="1600" dirty="0">
                <a:solidFill>
                  <a:srgbClr val="222222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317594C-77F8-4019-BBB3-C17FAE7E4ADC}"/>
              </a:ext>
            </a:extLst>
          </p:cNvPr>
          <p:cNvGrpSpPr/>
          <p:nvPr/>
        </p:nvGrpSpPr>
        <p:grpSpPr>
          <a:xfrm>
            <a:off x="1064883" y="384274"/>
            <a:ext cx="2296514" cy="2296514"/>
            <a:chOff x="1064883" y="384274"/>
            <a:chExt cx="2296514" cy="2296514"/>
          </a:xfrm>
        </p:grpSpPr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390C0230-D551-4D8F-A5A9-4F3CE79FE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64883" y="384274"/>
              <a:ext cx="2296514" cy="2296514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C629E03-D59D-4D24-AFC2-D91565AC0218}"/>
                </a:ext>
              </a:extLst>
            </p:cNvPr>
            <p:cNvSpPr/>
            <p:nvPr/>
          </p:nvSpPr>
          <p:spPr>
            <a:xfrm>
              <a:off x="1312284" y="993922"/>
              <a:ext cx="1801711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uk-UA" sz="3200" dirty="0">
                  <a:solidFill>
                    <a:srgbClr val="333333"/>
                  </a:solidFill>
                  <a:latin typeface="Calibri" panose="020F0502020204030204" pitchFamily="34" charset="0"/>
                </a:rPr>
                <a:t>Харчові</a:t>
              </a:r>
            </a:p>
            <a:p>
              <a:pPr algn="ctr">
                <a:spcAft>
                  <a:spcPts val="0"/>
                </a:spcAft>
              </a:pPr>
              <a:r>
                <a:rPr lang="uk-UA" sz="3200" dirty="0">
                  <a:solidFill>
                    <a:srgbClr val="333333"/>
                  </a:solidFill>
                  <a:latin typeface="Calibri" panose="020F0502020204030204" pitchFamily="34" charset="0"/>
                </a:rPr>
                <a:t>продукти</a:t>
              </a:r>
              <a:endParaRPr lang="uk-UA" sz="3200" dirty="0">
                <a:solidFill>
                  <a:srgbClr val="222222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27" name="Picture 26" descr="A close up of a sign&#10;&#10;Description automatically generated">
            <a:extLst>
              <a:ext uri="{FF2B5EF4-FFF2-40B4-BE49-F238E27FC236}">
                <a16:creationId xmlns:a16="http://schemas.microsoft.com/office/drawing/2014/main" id="{AB66C52A-7B47-4677-9859-9B512C3C765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8500" y="1588317"/>
            <a:ext cx="1877233" cy="218823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83E6DE-6156-4709-9C6E-CFB1763443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806" y="3776548"/>
            <a:ext cx="1053312" cy="259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31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4" name="Rectangle 6"/>
          <p:cNvSpPr>
            <a:spLocks noChangeArrowheads="1"/>
          </p:cNvSpPr>
          <p:nvPr/>
        </p:nvSpPr>
        <p:spPr bwMode="auto">
          <a:xfrm>
            <a:off x="1263067" y="478856"/>
            <a:ext cx="8880893" cy="316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ru-RU" altLang="ru-RU" sz="1455" dirty="0">
                <a:solidFill>
                  <a:srgbClr val="4C3B2F"/>
                </a:solidFill>
              </a:rPr>
              <a:t>4. </a:t>
            </a:r>
            <a:r>
              <a:rPr lang="ru-RU" altLang="ru-RU" sz="1455" dirty="0" err="1">
                <a:solidFill>
                  <a:srgbClr val="4C3B2F"/>
                </a:solidFill>
              </a:rPr>
              <a:t>Д</a:t>
            </a:r>
            <a:r>
              <a:rPr lang="ru-RU" altLang="ru-RU" sz="1455" dirty="0" err="1">
                <a:solidFill>
                  <a:srgbClr val="4C3B2F"/>
                </a:solidFill>
                <a:ea typeface="Roboto"/>
                <a:cs typeface="Roboto"/>
              </a:rPr>
              <a:t>опускається</a:t>
            </a:r>
            <a:r>
              <a:rPr lang="ru-RU" altLang="ru-RU" sz="1455" dirty="0">
                <a:solidFill>
                  <a:srgbClr val="4C3B2F"/>
                </a:solidFill>
                <a:ea typeface="Roboto"/>
                <a:cs typeface="Roboto"/>
              </a:rPr>
              <a:t> </a:t>
            </a:r>
            <a:r>
              <a:rPr lang="ru-RU" altLang="ru-RU" sz="1455" dirty="0" err="1">
                <a:solidFill>
                  <a:srgbClr val="4C3B2F"/>
                </a:solidFill>
                <a:ea typeface="Roboto"/>
                <a:cs typeface="Roboto"/>
              </a:rPr>
              <a:t>сумарний</a:t>
            </a:r>
            <a:r>
              <a:rPr lang="ru-RU" altLang="ru-RU" sz="1455" dirty="0">
                <a:solidFill>
                  <a:srgbClr val="4C3B2F"/>
                </a:solidFill>
                <a:ea typeface="Roboto"/>
                <a:cs typeface="Roboto"/>
              </a:rPr>
              <a:t> </a:t>
            </a:r>
            <a:r>
              <a:rPr lang="ru-RU" altLang="ru-RU" sz="1455" dirty="0" err="1">
                <a:solidFill>
                  <a:srgbClr val="4C3B2F"/>
                </a:solidFill>
                <a:ea typeface="Roboto"/>
                <a:cs typeface="Roboto"/>
              </a:rPr>
              <a:t>вміст</a:t>
            </a:r>
            <a:r>
              <a:rPr lang="ru-RU" altLang="ru-RU" sz="1455" dirty="0">
                <a:solidFill>
                  <a:srgbClr val="4C3B2F"/>
                </a:solidFill>
                <a:ea typeface="Roboto"/>
                <a:cs typeface="Roboto"/>
              </a:rPr>
              <a:t> не </a:t>
            </a:r>
            <a:r>
              <a:rPr lang="ru-RU" altLang="ru-RU" sz="1455" dirty="0" err="1">
                <a:solidFill>
                  <a:srgbClr val="4C3B2F"/>
                </a:solidFill>
                <a:ea typeface="Roboto"/>
                <a:cs typeface="Roboto"/>
              </a:rPr>
              <a:t>більш</a:t>
            </a:r>
            <a:r>
              <a:rPr lang="ru-RU" altLang="ru-RU" sz="1455" dirty="0">
                <a:solidFill>
                  <a:srgbClr val="4C3B2F"/>
                </a:solidFill>
                <a:ea typeface="Roboto"/>
                <a:cs typeface="Roboto"/>
              </a:rPr>
              <a:t> </a:t>
            </a:r>
            <a:r>
              <a:rPr lang="ru-RU" altLang="ru-RU" sz="1455" dirty="0" err="1">
                <a:solidFill>
                  <a:srgbClr val="4C3B2F"/>
                </a:solidFill>
                <a:ea typeface="Roboto"/>
                <a:cs typeface="Roboto"/>
              </a:rPr>
              <a:t>ніж</a:t>
            </a:r>
            <a:r>
              <a:rPr lang="ru-RU" altLang="ru-RU" sz="1455" dirty="0">
                <a:solidFill>
                  <a:srgbClr val="4C3B2F"/>
                </a:solidFill>
                <a:ea typeface="Roboto"/>
                <a:cs typeface="Roboto"/>
              </a:rPr>
              <a:t> 5% таких </a:t>
            </a:r>
            <a:r>
              <a:rPr lang="ru-RU" altLang="ru-RU" sz="1455" dirty="0" err="1">
                <a:solidFill>
                  <a:srgbClr val="4C3B2F"/>
                </a:solidFill>
                <a:ea typeface="Roboto"/>
                <a:cs typeface="Roboto"/>
              </a:rPr>
              <a:t>харчових</a:t>
            </a:r>
            <a:r>
              <a:rPr lang="ru-RU" altLang="ru-RU" sz="1455" dirty="0">
                <a:solidFill>
                  <a:srgbClr val="4C3B2F"/>
                </a:solidFill>
                <a:ea typeface="Roboto"/>
                <a:cs typeface="Roboto"/>
              </a:rPr>
              <a:t> добавок </a:t>
            </a:r>
            <a:r>
              <a:rPr lang="ru-RU" altLang="ru-RU" sz="1455" dirty="0" err="1">
                <a:solidFill>
                  <a:srgbClr val="4C3B2F"/>
                </a:solidFill>
                <a:ea typeface="Roboto"/>
                <a:cs typeface="Roboto"/>
              </a:rPr>
              <a:t>мінерального</a:t>
            </a:r>
            <a:r>
              <a:rPr lang="ru-RU" altLang="ru-RU" sz="1455" dirty="0">
                <a:solidFill>
                  <a:srgbClr val="4C3B2F"/>
                </a:solidFill>
                <a:ea typeface="Roboto"/>
                <a:cs typeface="Roboto"/>
              </a:rPr>
              <a:t> </a:t>
            </a:r>
            <a:r>
              <a:rPr lang="ru-RU" altLang="ru-RU" sz="1455" dirty="0" err="1">
                <a:solidFill>
                  <a:srgbClr val="4C3B2F"/>
                </a:solidFill>
                <a:ea typeface="Roboto"/>
                <a:cs typeface="Roboto"/>
              </a:rPr>
              <a:t>походження</a:t>
            </a:r>
            <a:r>
              <a:rPr lang="ru-RU" altLang="ru-RU" sz="1455" dirty="0">
                <a:solidFill>
                  <a:srgbClr val="4C3B2F"/>
                </a:solidFill>
                <a:ea typeface="Roboto"/>
                <a:cs typeface="Roboto"/>
              </a:rPr>
              <a:t>:</a:t>
            </a:r>
            <a:endParaRPr lang="ru-RU" altLang="ru-RU" sz="1455" dirty="0"/>
          </a:p>
        </p:txBody>
      </p:sp>
      <p:graphicFrame>
        <p:nvGraphicFramePr>
          <p:cNvPr id="79168" name="Group 3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63565"/>
              </p:ext>
            </p:extLst>
          </p:nvPr>
        </p:nvGraphicFramePr>
        <p:xfrm>
          <a:off x="1263067" y="927627"/>
          <a:ext cx="10396743" cy="5687800"/>
        </p:xfrm>
        <a:graphic>
          <a:graphicData uri="http://schemas.openxmlformats.org/drawingml/2006/table">
            <a:tbl>
              <a:tblPr/>
              <a:tblGrid>
                <a:gridCol w="994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703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320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724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4C3B2F"/>
                          </a:solidFill>
                          <a:effectLst/>
                          <a:latin typeface="Calibri" panose="020F0502020204030204" pitchFamily="34" charset="0"/>
                          <a:ea typeface="Roboto"/>
                          <a:cs typeface="Roboto"/>
                        </a:rPr>
                        <a:t>Індекс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449" marR="55449" marT="27725" marB="27725" anchor="ctr" horzOverflow="overflow">
                    <a:lnL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4C3B2F"/>
                          </a:solidFill>
                          <a:effectLst/>
                          <a:latin typeface="Calibri" panose="020F0502020204030204" pitchFamily="34" charset="0"/>
                          <a:ea typeface="Roboto"/>
                          <a:cs typeface="Roboto"/>
                        </a:rPr>
                        <a:t>Найменування харчової добавки</a:t>
                      </a:r>
                      <a:endParaRPr kumimoji="0" lang="ru-RU" altLang="ru-RU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449" marR="55449" marT="27725" marB="27725" anchor="ctr" horzOverflow="overflow">
                    <a:lnL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4C3B2F"/>
                          </a:solidFill>
                          <a:effectLst/>
                          <a:latin typeface="Calibri" panose="020F0502020204030204" pitchFamily="34" charset="0"/>
                          <a:ea typeface="Roboto"/>
                          <a:cs typeface="Roboto"/>
                        </a:rPr>
                        <a:t>Примітка</a:t>
                      </a:r>
                      <a:endParaRPr kumimoji="0" lang="ru-RU" altLang="ru-RU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449" marR="55449" marT="27725" marB="27725" anchor="ctr" horzOverflow="overflow">
                    <a:lnL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90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4C3B2F"/>
                          </a:solidFill>
                          <a:effectLst/>
                          <a:latin typeface="Calibri" panose="020F0502020204030204" pitchFamily="34" charset="0"/>
                          <a:ea typeface="Roboto"/>
                          <a:cs typeface="Roboto"/>
                        </a:rPr>
                        <a:t>Е 250</a:t>
                      </a:r>
                      <a:endParaRPr kumimoji="0" lang="ru-RU" altLang="ru-RU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449" marR="55449" marT="27725" marB="27725" anchor="ctr" horzOverflow="overflow">
                    <a:lnL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4C3B2F"/>
                          </a:solidFill>
                          <a:effectLst/>
                          <a:latin typeface="Calibri" panose="020F0502020204030204" pitchFamily="34" charset="0"/>
                          <a:ea typeface="Roboto"/>
                          <a:cs typeface="Roboto"/>
                        </a:rPr>
                        <a:t>Нітрит натрію (Sodium nitrite)</a:t>
                      </a:r>
                      <a:endParaRPr kumimoji="0" lang="ru-RU" altLang="ru-RU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449" marR="55449" marT="27725" marB="27725" anchor="ctr" horzOverflow="overflow">
                    <a:lnL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4C3B2F"/>
                          </a:solidFill>
                          <a:effectLst/>
                          <a:latin typeface="Calibri" panose="020F0502020204030204" pitchFamily="34" charset="0"/>
                          <a:ea typeface="Roboto"/>
                          <a:cs typeface="Roboto"/>
                        </a:rPr>
                        <a:t>Дозволяться для виробництва продуктів переробки м’яса</a:t>
                      </a:r>
                      <a:endParaRPr kumimoji="0" lang="ru-RU" altLang="ru-RU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449" marR="55449" marT="27725" marB="27725" anchor="ctr" horzOverflow="overflow">
                    <a:lnL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24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C3B2F"/>
                          </a:solidFill>
                          <a:effectLst/>
                          <a:latin typeface="Calibri" panose="020F0502020204030204" pitchFamily="34" charset="0"/>
                          <a:ea typeface="Roboto"/>
                          <a:cs typeface="Roboto"/>
                        </a:rPr>
                        <a:t>Е 270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449" marR="55449" marT="27725" marB="27725" anchor="ctr" horzOverflow="overflow">
                    <a:lnL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4C3B2F"/>
                          </a:solidFill>
                          <a:effectLst/>
                          <a:latin typeface="Calibri" panose="020F0502020204030204" pitchFamily="34" charset="0"/>
                          <a:ea typeface="Roboto"/>
                          <a:cs typeface="Roboto"/>
                        </a:rPr>
                        <a:t>Молочна кислота L-, D- (Lactic acid, L-, D- and DL-)</a:t>
                      </a:r>
                      <a:endParaRPr kumimoji="0" lang="ru-RU" altLang="ru-RU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449" marR="55449" marT="27725" marB="27725" anchor="ctr" horzOverflow="overflow">
                    <a:lnL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449" marR="55449" marT="27725" marB="27725" anchor="ctr" horzOverflow="overflow">
                    <a:lnL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24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4C3B2F"/>
                          </a:solidFill>
                          <a:effectLst/>
                          <a:latin typeface="Calibri" panose="020F0502020204030204" pitchFamily="34" charset="0"/>
                          <a:ea typeface="Roboto"/>
                          <a:cs typeface="Roboto"/>
                        </a:rPr>
                        <a:t>Е 290</a:t>
                      </a:r>
                      <a:endParaRPr kumimoji="0" lang="ru-RU" altLang="ru-RU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449" marR="55449" marT="27725" marB="27725" anchor="ctr" horzOverflow="overflow">
                    <a:lnL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4C3B2F"/>
                          </a:solidFill>
                          <a:effectLst/>
                          <a:latin typeface="Calibri" panose="020F0502020204030204" pitchFamily="34" charset="0"/>
                          <a:ea typeface="Roboto"/>
                          <a:cs typeface="Roboto"/>
                        </a:rPr>
                        <a:t>Діоксид вуглецю (Carbon dioxide)</a:t>
                      </a:r>
                      <a:endParaRPr kumimoji="0" lang="ru-RU" altLang="ru-RU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449" marR="55449" marT="27725" marB="27725" anchor="ctr" horzOverflow="overflow">
                    <a:lnL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449" marR="55449" marT="27725" marB="27725" anchor="ctr" horzOverflow="overflow">
                    <a:lnL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724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C3B2F"/>
                          </a:solidFill>
                          <a:effectLst/>
                          <a:latin typeface="Calibri" panose="020F0502020204030204" pitchFamily="34" charset="0"/>
                          <a:ea typeface="Roboto"/>
                          <a:cs typeface="Roboto"/>
                        </a:rPr>
                        <a:t>Е 296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449" marR="55449" marT="27725" marB="27725" anchor="ctr" horzOverflow="overflow">
                    <a:lnL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4C3B2F"/>
                          </a:solidFill>
                          <a:effectLst/>
                          <a:latin typeface="Calibri" panose="020F0502020204030204" pitchFamily="34" charset="0"/>
                          <a:ea typeface="Roboto"/>
                          <a:cs typeface="Roboto"/>
                        </a:rPr>
                        <a:t>Яблучна кислота (Malic acid, DL-)</a:t>
                      </a:r>
                      <a:endParaRPr kumimoji="0" lang="ru-RU" altLang="ru-RU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449" marR="55449" marT="27725" marB="27725" anchor="ctr" horzOverflow="overflow">
                    <a:lnL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449" marR="55449" marT="27725" marB="27725" anchor="ctr" horzOverflow="overflow">
                    <a:lnL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90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4C3B2F"/>
                          </a:solidFill>
                          <a:effectLst/>
                          <a:latin typeface="Calibri" panose="020F0502020204030204" pitchFamily="34" charset="0"/>
                          <a:ea typeface="Roboto"/>
                          <a:cs typeface="Roboto"/>
                        </a:rPr>
                        <a:t>Е 300</a:t>
                      </a:r>
                      <a:endParaRPr kumimoji="0" lang="ru-RU" altLang="ru-RU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449" marR="55449" marT="27725" marB="27725" anchor="ctr" horzOverflow="overflow">
                    <a:lnL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4C3B2F"/>
                          </a:solidFill>
                          <a:effectLst/>
                          <a:latin typeface="Calibri" panose="020F0502020204030204" pitchFamily="34" charset="0"/>
                          <a:ea typeface="Roboto"/>
                          <a:cs typeface="Roboto"/>
                        </a:rPr>
                        <a:t>Аскорбінова кислота L- (Ascoric acid, L-)</a:t>
                      </a:r>
                      <a:endParaRPr kumimoji="0" lang="ru-RU" altLang="ru-RU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449" marR="55449" marT="27725" marB="27725" anchor="ctr" horzOverflow="overflow">
                    <a:lnL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4C3B2F"/>
                          </a:solidFill>
                          <a:effectLst/>
                          <a:latin typeface="Calibri" panose="020F0502020204030204" pitchFamily="34" charset="0"/>
                          <a:ea typeface="Roboto"/>
                          <a:cs typeface="Roboto"/>
                        </a:rPr>
                        <a:t>За виключенням продуктів переробки м’яса</a:t>
                      </a:r>
                      <a:endParaRPr kumimoji="0" lang="ru-RU" altLang="ru-RU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449" marR="55449" marT="27725" marB="27725" anchor="ctr" horzOverflow="overflow">
                    <a:lnL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90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4C3B2F"/>
                          </a:solidFill>
                          <a:effectLst/>
                          <a:latin typeface="Calibri" panose="020F0502020204030204" pitchFamily="34" charset="0"/>
                          <a:ea typeface="Roboto"/>
                          <a:cs typeface="Roboto"/>
                        </a:rPr>
                        <a:t>Е 322</a:t>
                      </a:r>
                      <a:endParaRPr kumimoji="0" lang="ru-RU" altLang="ru-RU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449" marR="55449" marT="27725" marB="27725" anchor="ctr" horzOverflow="overflow">
                    <a:lnL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4C3B2F"/>
                          </a:solidFill>
                          <a:effectLst/>
                          <a:latin typeface="Calibri" panose="020F0502020204030204" pitchFamily="34" charset="0"/>
                          <a:ea typeface="Roboto"/>
                          <a:cs typeface="Roboto"/>
                        </a:rPr>
                        <a:t>Лецитини, фосфатиди (Lecithins)</a:t>
                      </a:r>
                      <a:endParaRPr kumimoji="0" lang="ru-RU" altLang="ru-RU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449" marR="55449" marT="27725" marB="27725" anchor="ctr" horzOverflow="overflow">
                    <a:lnL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4C3B2F"/>
                          </a:solidFill>
                          <a:effectLst/>
                          <a:latin typeface="Calibri" panose="020F0502020204030204" pitchFamily="34" charset="0"/>
                          <a:ea typeface="Roboto"/>
                          <a:cs typeface="Roboto"/>
                        </a:rPr>
                        <a:t>За виключенням продуктів переробки молока</a:t>
                      </a:r>
                      <a:endParaRPr kumimoji="0" lang="ru-RU" altLang="ru-RU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449" marR="55449" marT="27725" marB="27725" anchor="ctr" horzOverflow="overflow">
                    <a:lnL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724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4C3B2F"/>
                          </a:solidFill>
                          <a:effectLst/>
                          <a:latin typeface="Calibri" panose="020F0502020204030204" pitchFamily="34" charset="0"/>
                          <a:ea typeface="Roboto"/>
                          <a:cs typeface="Roboto"/>
                        </a:rPr>
                        <a:t>Е 330</a:t>
                      </a:r>
                      <a:endParaRPr kumimoji="0" lang="ru-RU" altLang="ru-RU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449" marR="55449" marT="27725" marB="27725" anchor="ctr" horzOverflow="overflow">
                    <a:lnL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4C3B2F"/>
                          </a:solidFill>
                          <a:effectLst/>
                          <a:latin typeface="Calibri" panose="020F0502020204030204" pitchFamily="34" charset="0"/>
                          <a:ea typeface="Roboto"/>
                          <a:cs typeface="Roboto"/>
                        </a:rPr>
                        <a:t>Лимона кислота (Citric acid)</a:t>
                      </a:r>
                      <a:endParaRPr kumimoji="0" lang="ru-RU" altLang="ru-RU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449" marR="55449" marT="27725" marB="27725" anchor="ctr" horzOverflow="overflow">
                    <a:lnL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449" marR="55449" marT="27725" marB="27725" anchor="ctr" horzOverflow="overflow">
                    <a:lnL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90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4C3B2F"/>
                          </a:solidFill>
                          <a:effectLst/>
                          <a:latin typeface="Calibri" panose="020F0502020204030204" pitchFamily="34" charset="0"/>
                          <a:ea typeface="Roboto"/>
                          <a:cs typeface="Roboto"/>
                        </a:rPr>
                        <a:t>Е 341 (і)</a:t>
                      </a:r>
                      <a:endParaRPr kumimoji="0" lang="ru-RU" altLang="ru-RU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449" marR="55449" marT="27725" marB="27725" anchor="ctr" horzOverflow="overflow">
                    <a:lnL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4C3B2F"/>
                          </a:solidFill>
                          <a:effectLst/>
                          <a:latin typeface="Calibri" panose="020F0502020204030204" pitchFamily="34" charset="0"/>
                          <a:ea typeface="Roboto"/>
                          <a:cs typeface="Roboto"/>
                        </a:rPr>
                        <a:t>Орто-фосфат кальцію 1-заміщений </a:t>
                      </a:r>
                      <a:r>
                        <a:rPr kumimoji="0" lang="ru-RU" altLang="ru-RU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4C3B2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                                            </a:t>
                      </a:r>
                      <a:r>
                        <a:rPr kumimoji="0" lang="ru-RU" altLang="ru-RU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4C3B2F"/>
                          </a:solidFill>
                          <a:effectLst/>
                          <a:latin typeface="Calibri" panose="020F0502020204030204" pitchFamily="34" charset="0"/>
                          <a:ea typeface="Roboto"/>
                          <a:cs typeface="Roboto"/>
                        </a:rPr>
                        <a:t>(Monocalcium orthophosphate)</a:t>
                      </a:r>
                      <a:endParaRPr kumimoji="0" lang="ru-RU" altLang="ru-RU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449" marR="55449" marT="27725" marB="27725" anchor="ctr" horzOverflow="overflow">
                    <a:lnL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4C3B2F"/>
                          </a:solidFill>
                          <a:effectLst/>
                          <a:latin typeface="Calibri" panose="020F0502020204030204" pitchFamily="34" charset="0"/>
                          <a:ea typeface="Roboto"/>
                          <a:cs typeface="Roboto"/>
                        </a:rPr>
                        <a:t>Розпушувач для кондитерських виробів</a:t>
                      </a:r>
                      <a:endParaRPr kumimoji="0" lang="ru-RU" altLang="ru-RU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449" marR="55449" marT="27725" marB="27725" anchor="ctr" horzOverflow="overflow">
                    <a:lnL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90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4C3B2F"/>
                          </a:solidFill>
                          <a:effectLst/>
                          <a:latin typeface="Calibri" panose="020F0502020204030204" pitchFamily="34" charset="0"/>
                          <a:ea typeface="Roboto"/>
                          <a:cs typeface="Roboto"/>
                        </a:rPr>
                        <a:t>Е 440</a:t>
                      </a:r>
                      <a:endParaRPr kumimoji="0" lang="ru-RU" altLang="ru-RU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449" marR="55449" marT="27725" marB="27725" anchor="ctr" horzOverflow="overflow">
                    <a:lnL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4C3B2F"/>
                          </a:solidFill>
                          <a:effectLst/>
                          <a:latin typeface="Calibri" panose="020F0502020204030204" pitchFamily="34" charset="0"/>
                          <a:ea typeface="Roboto"/>
                          <a:cs typeface="Roboto"/>
                        </a:rPr>
                        <a:t>Пектини (Pectins)</a:t>
                      </a:r>
                      <a:endParaRPr kumimoji="0" lang="ru-RU" altLang="ru-RU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449" marR="55449" marT="27725" marB="27725" anchor="ctr" horzOverflow="overflow">
                    <a:lnL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4C3B2F"/>
                          </a:solidFill>
                          <a:effectLst/>
                          <a:latin typeface="Calibri" panose="020F0502020204030204" pitchFamily="34" charset="0"/>
                          <a:ea typeface="Roboto"/>
                          <a:cs typeface="Roboto"/>
                        </a:rPr>
                        <a:t>За виключенням продуктів переробки молока</a:t>
                      </a:r>
                      <a:endParaRPr kumimoji="0" lang="ru-RU" altLang="ru-RU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449" marR="55449" marT="27725" marB="27725" anchor="ctr" horzOverflow="overflow">
                    <a:lnL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724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4C3B2F"/>
                          </a:solidFill>
                          <a:effectLst/>
                          <a:latin typeface="Calibri" panose="020F0502020204030204" pitchFamily="34" charset="0"/>
                          <a:ea typeface="Roboto"/>
                          <a:cs typeface="Roboto"/>
                        </a:rPr>
                        <a:t>Е 509</a:t>
                      </a:r>
                      <a:endParaRPr kumimoji="0" lang="ru-RU" altLang="ru-RU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449" marR="55449" marT="27725" marB="27725" anchor="ctr" horzOverflow="overflow">
                    <a:lnL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4C3B2F"/>
                          </a:solidFill>
                          <a:effectLst/>
                          <a:latin typeface="Calibri" panose="020F0502020204030204" pitchFamily="34" charset="0"/>
                          <a:ea typeface="Roboto"/>
                          <a:cs typeface="Roboto"/>
                        </a:rPr>
                        <a:t>Хлорид кальцію (Calcium hloride)</a:t>
                      </a:r>
                      <a:endParaRPr kumimoji="0" lang="ru-RU" altLang="ru-RU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449" marR="55449" marT="27725" marB="27725" anchor="ctr" horzOverflow="overflow">
                    <a:lnL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449" marR="55449" marT="27725" marB="27725" anchor="ctr" horzOverflow="overflow">
                    <a:lnL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724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4C3B2F"/>
                          </a:solidFill>
                          <a:effectLst/>
                          <a:latin typeface="Calibri" panose="020F0502020204030204" pitchFamily="34" charset="0"/>
                          <a:ea typeface="Roboto"/>
                          <a:cs typeface="Roboto"/>
                        </a:rPr>
                        <a:t>Е 536</a:t>
                      </a:r>
                      <a:endParaRPr kumimoji="0" lang="ru-RU" altLang="ru-RU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449" marR="55449" marT="27725" marB="27725" anchor="ctr" horzOverflow="overflow">
                    <a:lnL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4C3B2F"/>
                          </a:solidFill>
                          <a:effectLst/>
                          <a:latin typeface="Calibri" panose="020F0502020204030204" pitchFamily="34" charset="0"/>
                          <a:ea typeface="Roboto"/>
                          <a:cs typeface="Roboto"/>
                        </a:rPr>
                        <a:t>Ферроціанід калію (Potassium ferrocyanide)</a:t>
                      </a:r>
                      <a:endParaRPr kumimoji="0" lang="ru-RU" altLang="ru-RU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449" marR="55449" marT="27725" marB="27725" anchor="ctr" horzOverflow="overflow">
                    <a:lnL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4C3B2F"/>
                          </a:solidFill>
                          <a:effectLst/>
                          <a:latin typeface="Calibri" panose="020F0502020204030204" pitchFamily="34" charset="0"/>
                          <a:ea typeface="Roboto"/>
                          <a:cs typeface="Roboto"/>
                        </a:rPr>
                        <a:t>Для посолу</a:t>
                      </a:r>
                      <a:endParaRPr kumimoji="0" lang="ru-RU" altLang="ru-RU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449" marR="55449" marT="27725" marB="27725" anchor="ctr" horzOverflow="overflow">
                    <a:lnL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724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4C3B2F"/>
                          </a:solidFill>
                          <a:effectLst/>
                          <a:latin typeface="Calibri" panose="020F0502020204030204" pitchFamily="34" charset="0"/>
                          <a:ea typeface="Roboto"/>
                          <a:cs typeface="Roboto"/>
                        </a:rPr>
                        <a:t>Е 938</a:t>
                      </a:r>
                      <a:endParaRPr kumimoji="0" lang="ru-RU" altLang="ru-RU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449" marR="55449" marT="27725" marB="27725" anchor="ctr" horzOverflow="overflow">
                    <a:lnL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4C3B2F"/>
                          </a:solidFill>
                          <a:effectLst/>
                          <a:latin typeface="Calibri" panose="020F0502020204030204" pitchFamily="34" charset="0"/>
                          <a:ea typeface="Roboto"/>
                          <a:cs typeface="Roboto"/>
                        </a:rPr>
                        <a:t>Аргон (Argon)</a:t>
                      </a:r>
                      <a:endParaRPr kumimoji="0" lang="ru-RU" altLang="ru-RU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449" marR="55449" marT="27725" marB="27725" anchor="ctr" horzOverflow="overflow">
                    <a:lnL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449" marR="55449" marT="27725" marB="27725" anchor="ctr" horzOverflow="overflow">
                    <a:lnL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724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4C3B2F"/>
                          </a:solidFill>
                          <a:effectLst/>
                          <a:latin typeface="Calibri" panose="020F0502020204030204" pitchFamily="34" charset="0"/>
                          <a:ea typeface="Roboto"/>
                          <a:cs typeface="Roboto"/>
                        </a:rPr>
                        <a:t>Е 939</a:t>
                      </a:r>
                      <a:endParaRPr kumimoji="0" lang="ru-RU" altLang="ru-RU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449" marR="55449" marT="27725" marB="27725" anchor="ctr" horzOverflow="overflow">
                    <a:lnL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4C3B2F"/>
                          </a:solidFill>
                          <a:effectLst/>
                          <a:latin typeface="Calibri" panose="020F0502020204030204" pitchFamily="34" charset="0"/>
                          <a:ea typeface="Roboto"/>
                          <a:cs typeface="Roboto"/>
                        </a:rPr>
                        <a:t>Гелій (Gellium)</a:t>
                      </a:r>
                      <a:endParaRPr kumimoji="0" lang="ru-RU" altLang="ru-RU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449" marR="55449" marT="27725" marB="27725" anchor="ctr" horzOverflow="overflow">
                    <a:lnL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449" marR="55449" marT="27725" marB="27725" anchor="ctr" horzOverflow="overflow">
                    <a:lnL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724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4C3B2F"/>
                          </a:solidFill>
                          <a:effectLst/>
                          <a:latin typeface="Calibri" panose="020F0502020204030204" pitchFamily="34" charset="0"/>
                          <a:ea typeface="Roboto"/>
                          <a:cs typeface="Roboto"/>
                        </a:rPr>
                        <a:t>Е 941</a:t>
                      </a:r>
                      <a:endParaRPr kumimoji="0" lang="ru-RU" altLang="ru-RU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449" marR="55449" marT="27725" marB="27725" anchor="ctr" horzOverflow="overflow">
                    <a:lnL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4C3B2F"/>
                          </a:solidFill>
                          <a:effectLst/>
                          <a:latin typeface="Calibri" panose="020F0502020204030204" pitchFamily="34" charset="0"/>
                          <a:ea typeface="Roboto"/>
                          <a:cs typeface="Roboto"/>
                        </a:rPr>
                        <a:t>Азот (Nitrogen)</a:t>
                      </a:r>
                      <a:endParaRPr kumimoji="0" lang="ru-RU" altLang="ru-RU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449" marR="55449" marT="27725" marB="27725" anchor="ctr" horzOverflow="overflow">
                    <a:lnL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449" marR="55449" marT="27725" marB="27725" anchor="ctr" horzOverflow="overflow">
                    <a:lnL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724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C3B2F"/>
                          </a:solidFill>
                          <a:effectLst/>
                          <a:latin typeface="Calibri" panose="020F0502020204030204" pitchFamily="34" charset="0"/>
                          <a:ea typeface="Roboto"/>
                          <a:cs typeface="Roboto"/>
                        </a:rPr>
                        <a:t>Е 948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449" marR="55449" marT="27725" marB="27725" anchor="ctr" horzOverflow="overflow">
                    <a:lnL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4C3B2F"/>
                          </a:solidFill>
                          <a:effectLst/>
                          <a:latin typeface="Calibri" panose="020F0502020204030204" pitchFamily="34" charset="0"/>
                          <a:ea typeface="Roboto"/>
                          <a:cs typeface="Roboto"/>
                        </a:rPr>
                        <a:t>Кисень (Oxygen)</a:t>
                      </a:r>
                      <a:endParaRPr kumimoji="0" lang="ru-RU" altLang="ru-RU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449" marR="55449" marT="27725" marB="27725" anchor="ctr" horzOverflow="overflow">
                    <a:lnL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449" marR="55449" marT="27725" marB="27725" horzOverflow="overflow">
                    <a:lnL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51118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4" name="Rectangle 4"/>
          <p:cNvSpPr>
            <a:spLocks noGrp="1"/>
          </p:cNvSpPr>
          <p:nvPr>
            <p:ph type="body" idx="4294967295"/>
          </p:nvPr>
        </p:nvSpPr>
        <p:spPr>
          <a:xfrm>
            <a:off x="490446" y="1194348"/>
            <a:ext cx="4701117" cy="163830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uk-UA" altLang="ru-RU" sz="1800" b="1" dirty="0">
                <a:cs typeface="Arial" panose="020B0604020202020204" pitchFamily="34" charset="0"/>
                <a:hlinkClick r:id="rId2"/>
              </a:rPr>
              <a:t>Закон України «Про інформацію для споживачів щодо харчових продуктів»</a:t>
            </a:r>
            <a:endParaRPr lang="uk-UA" altLang="ru-RU" sz="1800" b="1" dirty="0">
              <a:cs typeface="Arial" panose="020B0604020202020204" pitchFamily="34" charset="0"/>
            </a:endParaRPr>
          </a:p>
          <a:p>
            <a:pPr marL="0" indent="0" eaLnBrk="1" hangingPunct="1">
              <a:buNone/>
              <a:defRPr/>
            </a:pPr>
            <a:endParaRPr lang="uk-UA" altLang="ru-RU" sz="800" b="1" dirty="0">
              <a:cs typeface="Arial" panose="020B0604020202020204" pitchFamily="34" charset="0"/>
            </a:endParaRPr>
          </a:p>
          <a:p>
            <a:pPr marL="0" indent="0" eaLnBrk="1" hangingPunct="1">
              <a:buNone/>
              <a:defRPr/>
            </a:pPr>
            <a:r>
              <a:rPr lang="uk-UA" altLang="ru-RU" sz="1800" b="1" dirty="0">
                <a:cs typeface="Arial" panose="020B0604020202020204" pitchFamily="34" charset="0"/>
              </a:rPr>
              <a:t>ДСТУ ISO/TS 19657:2018</a:t>
            </a:r>
            <a:r>
              <a:rPr lang="uk-UA" altLang="ru-RU" sz="1800" dirty="0">
                <a:cs typeface="Arial" panose="020B0604020202020204" pitchFamily="34" charset="0"/>
              </a:rPr>
              <a:t> Визначення та технічні критерії для харчових інгредієнтів, які вважаються натуральними (</a:t>
            </a:r>
            <a:r>
              <a:rPr lang="uk-UA" altLang="ru-RU" sz="1800" dirty="0" err="1">
                <a:cs typeface="Arial" panose="020B0604020202020204" pitchFamily="34" charset="0"/>
              </a:rPr>
              <a:t>Definitions</a:t>
            </a:r>
            <a:r>
              <a:rPr lang="uk-UA" altLang="ru-RU" sz="1800" dirty="0">
                <a:cs typeface="Arial" panose="020B0604020202020204" pitchFamily="34" charset="0"/>
              </a:rPr>
              <a:t> </a:t>
            </a:r>
            <a:r>
              <a:rPr lang="uk-UA" altLang="ru-RU" sz="1800" dirty="0" err="1">
                <a:cs typeface="Arial" panose="020B0604020202020204" pitchFamily="34" charset="0"/>
              </a:rPr>
              <a:t>and</a:t>
            </a:r>
            <a:r>
              <a:rPr lang="uk-UA" altLang="ru-RU" sz="1800" dirty="0">
                <a:cs typeface="Arial" panose="020B0604020202020204" pitchFamily="34" charset="0"/>
              </a:rPr>
              <a:t> </a:t>
            </a:r>
            <a:r>
              <a:rPr lang="uk-UA" altLang="ru-RU" sz="1800" dirty="0" err="1">
                <a:cs typeface="Arial" panose="020B0604020202020204" pitchFamily="34" charset="0"/>
              </a:rPr>
              <a:t>technical</a:t>
            </a:r>
            <a:r>
              <a:rPr lang="uk-UA" altLang="ru-RU" sz="1800" dirty="0">
                <a:cs typeface="Arial" panose="020B0604020202020204" pitchFamily="34" charset="0"/>
              </a:rPr>
              <a:t> </a:t>
            </a:r>
            <a:r>
              <a:rPr lang="uk-UA" altLang="ru-RU" sz="1800" dirty="0" err="1">
                <a:cs typeface="Arial" panose="020B0604020202020204" pitchFamily="34" charset="0"/>
              </a:rPr>
              <a:t>criteria</a:t>
            </a:r>
            <a:r>
              <a:rPr lang="uk-UA" altLang="ru-RU" sz="1800" dirty="0">
                <a:cs typeface="Arial" panose="020B0604020202020204" pitchFamily="34" charset="0"/>
              </a:rPr>
              <a:t> </a:t>
            </a:r>
            <a:r>
              <a:rPr lang="uk-UA" altLang="ru-RU" sz="1800" dirty="0" err="1">
                <a:cs typeface="Arial" panose="020B0604020202020204" pitchFamily="34" charset="0"/>
              </a:rPr>
              <a:t>for</a:t>
            </a:r>
            <a:r>
              <a:rPr lang="uk-UA" altLang="ru-RU" sz="1800" dirty="0">
                <a:cs typeface="Arial" panose="020B0604020202020204" pitchFamily="34" charset="0"/>
              </a:rPr>
              <a:t> </a:t>
            </a:r>
            <a:r>
              <a:rPr lang="uk-UA" altLang="ru-RU" sz="1800" dirty="0" err="1">
                <a:cs typeface="Arial" panose="020B0604020202020204" pitchFamily="34" charset="0"/>
              </a:rPr>
              <a:t>food</a:t>
            </a:r>
            <a:r>
              <a:rPr lang="uk-UA" altLang="ru-RU" sz="1800" dirty="0">
                <a:cs typeface="Arial" panose="020B0604020202020204" pitchFamily="34" charset="0"/>
              </a:rPr>
              <a:t> </a:t>
            </a:r>
            <a:r>
              <a:rPr lang="uk-UA" altLang="ru-RU" sz="1800" dirty="0" err="1">
                <a:cs typeface="Arial" panose="020B0604020202020204" pitchFamily="34" charset="0"/>
              </a:rPr>
              <a:t>ingredients</a:t>
            </a:r>
            <a:r>
              <a:rPr lang="uk-UA" altLang="ru-RU" sz="1800" dirty="0">
                <a:cs typeface="Arial" panose="020B0604020202020204" pitchFamily="34" charset="0"/>
              </a:rPr>
              <a:t> </a:t>
            </a:r>
            <a:r>
              <a:rPr lang="uk-UA" altLang="ru-RU" sz="1800" dirty="0" err="1">
                <a:cs typeface="Arial" panose="020B0604020202020204" pitchFamily="34" charset="0"/>
              </a:rPr>
              <a:t>to</a:t>
            </a:r>
            <a:r>
              <a:rPr lang="uk-UA" altLang="ru-RU" sz="1800" dirty="0">
                <a:cs typeface="Arial" panose="020B0604020202020204" pitchFamily="34" charset="0"/>
              </a:rPr>
              <a:t> </a:t>
            </a:r>
            <a:r>
              <a:rPr lang="uk-UA" altLang="ru-RU" sz="1800" dirty="0" err="1">
                <a:cs typeface="Arial" panose="020B0604020202020204" pitchFamily="34" charset="0"/>
              </a:rPr>
              <a:t>be</a:t>
            </a:r>
            <a:r>
              <a:rPr lang="uk-UA" altLang="ru-RU" sz="1800" dirty="0">
                <a:cs typeface="Arial" panose="020B0604020202020204" pitchFamily="34" charset="0"/>
              </a:rPr>
              <a:t> </a:t>
            </a:r>
            <a:r>
              <a:rPr lang="uk-UA" altLang="ru-RU" sz="1800" dirty="0" err="1">
                <a:cs typeface="Arial" panose="020B0604020202020204" pitchFamily="34" charset="0"/>
              </a:rPr>
              <a:t>considered</a:t>
            </a:r>
            <a:r>
              <a:rPr lang="uk-UA" altLang="ru-RU" sz="1800" dirty="0">
                <a:cs typeface="Arial" panose="020B0604020202020204" pitchFamily="34" charset="0"/>
              </a:rPr>
              <a:t> </a:t>
            </a:r>
            <a:r>
              <a:rPr lang="uk-UA" altLang="ru-RU" sz="1800" dirty="0" err="1">
                <a:cs typeface="Arial" panose="020B0604020202020204" pitchFamily="34" charset="0"/>
              </a:rPr>
              <a:t>as</a:t>
            </a:r>
            <a:r>
              <a:rPr lang="uk-UA" altLang="ru-RU" sz="1800" dirty="0">
                <a:cs typeface="Arial" panose="020B0604020202020204" pitchFamily="34" charset="0"/>
              </a:rPr>
              <a:t> </a:t>
            </a:r>
            <a:r>
              <a:rPr lang="uk-UA" altLang="ru-RU" sz="1800" dirty="0" err="1">
                <a:cs typeface="Arial" panose="020B0604020202020204" pitchFamily="34" charset="0"/>
              </a:rPr>
              <a:t>natural</a:t>
            </a:r>
            <a:r>
              <a:rPr lang="uk-UA" altLang="ru-RU" sz="1800" dirty="0">
                <a:cs typeface="Arial" panose="020B0604020202020204" pitchFamily="34" charset="0"/>
              </a:rPr>
              <a:t>)</a:t>
            </a:r>
            <a:r>
              <a:rPr lang="uk-UA" altLang="ru-RU" sz="2000" dirty="0">
                <a:cs typeface="Arial" panose="020B0604020202020204" pitchFamily="34" charset="0"/>
              </a:rPr>
              <a:t> </a:t>
            </a:r>
            <a:r>
              <a:rPr lang="ru-RU" altLang="ru-RU" sz="2000" dirty="0"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7410" name="Picture 2" descr="https://www.ecolabel.org.ua/images/2020/2020-03-05-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245" y="3651856"/>
            <a:ext cx="57150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17237">
            <a:off x="5728986" y="612743"/>
            <a:ext cx="2289506" cy="26498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446" y="3651856"/>
            <a:ext cx="2410770" cy="26765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0495" y="3651855"/>
            <a:ext cx="2533504" cy="26765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61065">
            <a:off x="8683431" y="525171"/>
            <a:ext cx="2248968" cy="25508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080" y="290192"/>
            <a:ext cx="848714" cy="83968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56953" y="556423"/>
            <a:ext cx="2388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latin typeface="+mn-lt"/>
              </a:rPr>
              <a:t>Натуральний</a:t>
            </a:r>
          </a:p>
        </p:txBody>
      </p:sp>
    </p:spTree>
    <p:extLst>
      <p:ext uri="{BB962C8B-B14F-4D97-AF65-F5344CB8AC3E}">
        <p14:creationId xmlns:p14="http://schemas.microsoft.com/office/powerpoint/2010/main" val="352932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10092" y="1449369"/>
            <a:ext cx="10792047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2800" dirty="0"/>
              <a:t>Маркування, протоколи випробувань та сертифікати повинні бути видані </a:t>
            </a:r>
            <a:r>
              <a:rPr lang="uk-UA" sz="2800" b="1" dirty="0"/>
              <a:t>органами з оцінки відповідності, компетентність яких підтверджена шляхом акредитації </a:t>
            </a:r>
          </a:p>
          <a:p>
            <a:r>
              <a:rPr lang="uk-UA" sz="2800" dirty="0"/>
              <a:t>або іншим способом, визначеним законодавством.</a:t>
            </a:r>
            <a:endParaRPr lang="uk-UA" sz="2800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79404" y="4092608"/>
            <a:ext cx="5242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latin typeface="+mn-lt"/>
              </a:rPr>
              <a:t>Закон України </a:t>
            </a:r>
          </a:p>
          <a:p>
            <a:r>
              <a:rPr lang="uk-UA" b="1" dirty="0">
                <a:latin typeface="+mn-lt"/>
              </a:rPr>
              <a:t>«Про акредитацію органів з оцінки відповідності»</a:t>
            </a:r>
            <a:endParaRPr lang="ru-RU" b="1" dirty="0"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092" y="3691874"/>
            <a:ext cx="1514475" cy="14478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5552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269" name="AutoShape 5"/>
          <p:cNvSpPr>
            <a:spLocks noChangeArrowheads="1"/>
          </p:cNvSpPr>
          <p:nvPr/>
        </p:nvSpPr>
        <p:spPr bwMode="auto">
          <a:xfrm>
            <a:off x="8401051" y="1590252"/>
            <a:ext cx="220462" cy="580817"/>
          </a:xfrm>
          <a:prstGeom prst="leftArrow">
            <a:avLst>
              <a:gd name="adj1" fmla="val 50000"/>
              <a:gd name="adj2" fmla="val 33333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ru-RU" sz="1300"/>
          </a:p>
        </p:txBody>
      </p:sp>
      <p:pic>
        <p:nvPicPr>
          <p:cNvPr id="6144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433" y="363992"/>
            <a:ext cx="4488108" cy="6183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1533" y="363992"/>
            <a:ext cx="4339642" cy="6139543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8" name="Picture 2" descr="http://qrcoder.ru/code/?https%3A%2F%2Fmenr.gov.ua%2Fcontent%2Fekologichne-markuvannya2.html&amp;4&amp;0">
            <a:extLst>
              <a:ext uri="{FF2B5EF4-FFF2-40B4-BE49-F238E27FC236}">
                <a16:creationId xmlns:a16="http://schemas.microsoft.com/office/drawing/2014/main" id="{E6260C4F-CA63-433E-B875-C6DA99AD1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410" y="2219526"/>
            <a:ext cx="1933014" cy="193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6828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sign&#10;&#10;Description automatically generated">
            <a:extLst>
              <a:ext uri="{FF2B5EF4-FFF2-40B4-BE49-F238E27FC236}">
                <a16:creationId xmlns:a16="http://schemas.microsoft.com/office/drawing/2014/main" id="{CE47AD80-2F01-4287-B8D6-5D1B98B96E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0407" y="1526540"/>
            <a:ext cx="1790680" cy="1732138"/>
          </a:xfr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FB68890D-56CA-428B-B6BF-0274FE22BFC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2075" y="1526540"/>
            <a:ext cx="1712233" cy="1656257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1098B948-BADD-4B07-B061-BFF9BB1D1FF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0385" y="1526539"/>
            <a:ext cx="1712233" cy="1656257"/>
          </a:xfrm>
          <a:prstGeom prst="rect">
            <a:avLst/>
          </a:prstGeom>
        </p:spPr>
      </p:pic>
      <p:pic>
        <p:nvPicPr>
          <p:cNvPr id="11" name="Picture 10" descr="A picture containing food&#10;&#10;Description automatically generated">
            <a:extLst>
              <a:ext uri="{FF2B5EF4-FFF2-40B4-BE49-F238E27FC236}">
                <a16:creationId xmlns:a16="http://schemas.microsoft.com/office/drawing/2014/main" id="{FCA67E18-4943-4EF4-86CE-19FA51040C6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863" y="1526538"/>
            <a:ext cx="1710588" cy="1656257"/>
          </a:xfrm>
          <a:prstGeom prst="rect">
            <a:avLst/>
          </a:prstGeom>
        </p:spPr>
      </p:pic>
      <p:pic>
        <p:nvPicPr>
          <p:cNvPr id="13" name="Picture 1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619E8F95-0A44-47BA-B2DF-9FFA3311613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8730" y="1526540"/>
            <a:ext cx="1708888" cy="1656258"/>
          </a:xfrm>
          <a:prstGeom prst="rect">
            <a:avLst/>
          </a:prstGeom>
        </p:spPr>
      </p:pic>
      <p:pic>
        <p:nvPicPr>
          <p:cNvPr id="15" name="Picture 14" descr="A picture containing phone, screen&#10;&#10;Description automatically generated">
            <a:extLst>
              <a:ext uri="{FF2B5EF4-FFF2-40B4-BE49-F238E27FC236}">
                <a16:creationId xmlns:a16="http://schemas.microsoft.com/office/drawing/2014/main" id="{B235D428-2B6D-4B31-BF1F-00DCA486A8D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2025" y="4043505"/>
            <a:ext cx="1824099" cy="1767920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B8B4A59C-412F-4424-93A5-AEA14E1D8B5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863" y="4013200"/>
            <a:ext cx="1708888" cy="1656258"/>
          </a:xfrm>
          <a:prstGeom prst="rect">
            <a:avLst/>
          </a:prstGeom>
        </p:spPr>
      </p:pic>
      <p:pic>
        <p:nvPicPr>
          <p:cNvPr id="19" name="Picture 18" descr="A picture containing sitting, food, green, small&#10;&#10;Description automatically generated">
            <a:extLst>
              <a:ext uri="{FF2B5EF4-FFF2-40B4-BE49-F238E27FC236}">
                <a16:creationId xmlns:a16="http://schemas.microsoft.com/office/drawing/2014/main" id="{F91C7108-F339-43AD-9392-3409532152B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8730" y="4043505"/>
            <a:ext cx="1708888" cy="1656258"/>
          </a:xfrm>
          <a:prstGeom prst="rect">
            <a:avLst/>
          </a:prstGeom>
        </p:spPr>
      </p:pic>
      <p:pic>
        <p:nvPicPr>
          <p:cNvPr id="21" name="Picture 20" descr="A close up of a bottle&#10;&#10;Description automatically generated">
            <a:extLst>
              <a:ext uri="{FF2B5EF4-FFF2-40B4-BE49-F238E27FC236}">
                <a16:creationId xmlns:a16="http://schemas.microsoft.com/office/drawing/2014/main" id="{0E04299E-49F5-4C88-BB6D-9BC66D4D1CF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1820" y="4048570"/>
            <a:ext cx="1710588" cy="1656257"/>
          </a:xfrm>
          <a:prstGeom prst="rect">
            <a:avLst/>
          </a:prstGeom>
        </p:spPr>
      </p:pic>
      <p:pic>
        <p:nvPicPr>
          <p:cNvPr id="23" name="Picture 22" descr="A close up of a sign&#10;&#10;Description automatically generated">
            <a:extLst>
              <a:ext uri="{FF2B5EF4-FFF2-40B4-BE49-F238E27FC236}">
                <a16:creationId xmlns:a16="http://schemas.microsoft.com/office/drawing/2014/main" id="{25DCDC88-6DFA-457A-9F09-78F9F858AE8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5389" y="1564480"/>
            <a:ext cx="1710588" cy="1656257"/>
          </a:xfrm>
          <a:prstGeom prst="rect">
            <a:avLst/>
          </a:prstGeom>
        </p:spPr>
      </p:pic>
      <p:pic>
        <p:nvPicPr>
          <p:cNvPr id="25" name="Picture 24" descr="A close up of a sign&#10;&#10;Description automatically generated">
            <a:extLst>
              <a:ext uri="{FF2B5EF4-FFF2-40B4-BE49-F238E27FC236}">
                <a16:creationId xmlns:a16="http://schemas.microsoft.com/office/drawing/2014/main" id="{41F5D0FD-0B44-4A91-A03B-759421DE041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2029" y="4013201"/>
            <a:ext cx="1717083" cy="1656257"/>
          </a:xfrm>
          <a:prstGeom prst="rect">
            <a:avLst/>
          </a:prstGeom>
        </p:spPr>
      </p:pic>
      <p:pic>
        <p:nvPicPr>
          <p:cNvPr id="27" name="Picture 26" descr="A close up of a sign&#10;&#10;Description automatically generated">
            <a:extLst>
              <a:ext uri="{FF2B5EF4-FFF2-40B4-BE49-F238E27FC236}">
                <a16:creationId xmlns:a16="http://schemas.microsoft.com/office/drawing/2014/main" id="{AF2A3BA6-B2E1-454F-B636-A00C579BBFB7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3730" y="4043505"/>
            <a:ext cx="1718473" cy="165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10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8549218" y="4049184"/>
            <a:ext cx="1866900" cy="1007533"/>
          </a:xfrm>
          <a:prstGeom prst="rect">
            <a:avLst/>
          </a:prstGeom>
          <a:solidFill>
            <a:srgbClr val="F6FDD3"/>
          </a:solidFill>
        </p:spPr>
        <p:txBody>
          <a:bodyPr lIns="91440" tIns="45720" rIns="91440" bIns="4572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4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Соціальні</a:t>
            </a:r>
            <a:r>
              <a:rPr lang="ru-RU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 знаки </a:t>
            </a:r>
            <a:r>
              <a:rPr lang="ru-RU" sz="14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марковання</a:t>
            </a:r>
            <a:endParaRPr lang="ru-RU" sz="1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61117" y="2269068"/>
            <a:ext cx="2605616" cy="94403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lIns="91440" tIns="45720" rIns="91440" bIns="45720" anchor="ctr"/>
          <a:lstStyle>
            <a:lvl1pPr algn="ctr">
              <a:spcBef>
                <a:spcPct val="0"/>
              </a:spcBef>
              <a:buNone/>
              <a:defRPr>
                <a:latin typeface="+mj-lt"/>
                <a:ea typeface="+mj-ea"/>
                <a:cs typeface="+mj-cs"/>
              </a:defRPr>
            </a:lvl1pPr>
          </a:lstStyle>
          <a:p>
            <a:pPr eaLnBrk="1" hangingPunct="1">
              <a:defRPr/>
            </a:pPr>
            <a:r>
              <a:rPr lang="uk-UA" sz="1300" b="1" dirty="0">
                <a:latin typeface="Helvetica" panose="020B0604020202020204" pitchFamily="34" charset="0"/>
                <a:cs typeface="Helvetica" panose="020B0604020202020204" pitchFamily="34" charset="0"/>
              </a:rPr>
              <a:t>Екологічні </a:t>
            </a:r>
            <a:r>
              <a:rPr lang="uk-UA" sz="13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марковання</a:t>
            </a:r>
            <a:r>
              <a:rPr lang="uk-UA" sz="1300" b="1" dirty="0">
                <a:latin typeface="Helvetica" panose="020B0604020202020204" pitchFamily="34" charset="0"/>
                <a:cs typeface="Helvetica" panose="020B0604020202020204" pitchFamily="34" charset="0"/>
              </a:rPr>
              <a:t> І типу </a:t>
            </a:r>
            <a:r>
              <a:rPr lang="ru-RU" sz="1300" dirty="0"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lang="en-US" sz="1300" dirty="0">
                <a:latin typeface="Helvetica" panose="020B0604020202020204" pitchFamily="34" charset="0"/>
                <a:cs typeface="Helvetica" panose="020B0604020202020204" pitchFamily="34" charset="0"/>
              </a:rPr>
              <a:t>ISO 14024</a:t>
            </a:r>
            <a:r>
              <a:rPr lang="ru-RU" sz="1300" dirty="0"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23533" y="4364567"/>
            <a:ext cx="2565400" cy="4148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lIns="91440" tIns="45720" rIns="91440" bIns="45720" anchor="ctr"/>
          <a:lstStyle>
            <a:lvl1pPr algn="ctr">
              <a:spcBef>
                <a:spcPct val="0"/>
              </a:spcBef>
              <a:buNone/>
              <a:defRPr>
                <a:latin typeface="+mj-lt"/>
                <a:ea typeface="+mj-ea"/>
                <a:cs typeface="+mj-cs"/>
              </a:defRPr>
            </a:lvl1pPr>
          </a:lstStyle>
          <a:p>
            <a:pPr eaLnBrk="1" hangingPunct="1">
              <a:defRPr/>
            </a:pPr>
            <a:r>
              <a:rPr lang="ru-RU" sz="13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Органічне</a:t>
            </a:r>
            <a:r>
              <a:rPr lang="ru-RU" sz="13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ru-RU" sz="13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маркування</a:t>
            </a:r>
            <a:endParaRPr lang="ru-RU" sz="13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90185" y="5666317"/>
            <a:ext cx="3041649" cy="10752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lIns="91440" tIns="45720" rIns="91440" bIns="45720" anchor="ctr"/>
          <a:lstStyle>
            <a:lvl1pPr algn="ctr">
              <a:spcBef>
                <a:spcPct val="0"/>
              </a:spcBef>
              <a:buNone/>
              <a:defRPr>
                <a:latin typeface="+mj-lt"/>
                <a:ea typeface="+mj-ea"/>
                <a:cs typeface="+mj-cs"/>
              </a:defRPr>
            </a:lvl1pPr>
          </a:lstStyle>
          <a:p>
            <a:pPr eaLnBrk="1" hangingPunct="1">
              <a:defRPr/>
            </a:pPr>
            <a:r>
              <a:rPr lang="uk-UA" sz="1300" b="1" dirty="0">
                <a:latin typeface="Helvetica" panose="020B0604020202020204" pitchFamily="34" charset="0"/>
                <a:cs typeface="Helvetica" panose="020B0604020202020204" pitchFamily="34" charset="0"/>
              </a:rPr>
              <a:t>Окремі екологічні характеристики</a:t>
            </a:r>
            <a:endParaRPr lang="ru-RU" sz="13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98585" y="2396067"/>
            <a:ext cx="2542116" cy="108585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lIns="91440" tIns="45720" rIns="91440" bIns="45720" anchor="ctr"/>
          <a:lstStyle>
            <a:lvl1pPr algn="ctr">
              <a:spcBef>
                <a:spcPct val="0"/>
              </a:spcBef>
              <a:buNone/>
              <a:defRPr>
                <a:latin typeface="+mj-lt"/>
                <a:ea typeface="+mj-ea"/>
                <a:cs typeface="+mj-cs"/>
              </a:defRPr>
            </a:lvl1pPr>
          </a:lstStyle>
          <a:p>
            <a:pPr eaLnBrk="1" hangingPunct="1">
              <a:defRPr/>
            </a:pPr>
            <a:r>
              <a:rPr lang="ru-RU" sz="13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Екологічні</a:t>
            </a:r>
            <a:r>
              <a:rPr lang="ru-RU" sz="13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ru-RU" sz="13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марковання</a:t>
            </a:r>
            <a:r>
              <a:rPr lang="ru-RU" sz="13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eaLnBrk="1" hangingPunct="1">
              <a:defRPr/>
            </a:pPr>
            <a:r>
              <a:rPr lang="en-US" sz="1300" b="1" dirty="0">
                <a:latin typeface="Helvetica" panose="020B0604020202020204" pitchFamily="34" charset="0"/>
                <a:cs typeface="Helvetica" panose="020B0604020202020204" pitchFamily="34" charset="0"/>
              </a:rPr>
              <a:t>II</a:t>
            </a:r>
            <a:r>
              <a:rPr lang="uk-UA" sz="1300" b="1" dirty="0">
                <a:latin typeface="Helvetica" panose="020B0604020202020204" pitchFamily="34" charset="0"/>
                <a:cs typeface="Helvetica" panose="020B0604020202020204" pitchFamily="34" charset="0"/>
              </a:rPr>
              <a:t> типу </a:t>
            </a:r>
            <a:r>
              <a:rPr lang="ru-RU" sz="13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ru-RU" sz="1300" dirty="0"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lang="en-US" sz="1300" dirty="0">
                <a:latin typeface="Helvetica" panose="020B0604020202020204" pitchFamily="34" charset="0"/>
                <a:cs typeface="Helvetica" panose="020B0604020202020204" pitchFamily="34" charset="0"/>
              </a:rPr>
              <a:t>ISO 14021</a:t>
            </a:r>
            <a:r>
              <a:rPr lang="ru-RU" sz="1300" dirty="0"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  <a:endParaRPr lang="en-US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5537201" y="4908551"/>
            <a:ext cx="2935817" cy="6307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lIns="91440" tIns="45720" rIns="91440" bIns="45720" anchor="ctr"/>
          <a:lstStyle>
            <a:lvl1pPr algn="ctr">
              <a:spcBef>
                <a:spcPct val="0"/>
              </a:spcBef>
              <a:buNone/>
              <a:defRPr>
                <a:latin typeface="+mj-lt"/>
                <a:ea typeface="+mj-ea"/>
                <a:cs typeface="+mj-cs"/>
              </a:defRPr>
            </a:lvl1pPr>
          </a:lstStyle>
          <a:p>
            <a:pPr eaLnBrk="1" hangingPunct="1">
              <a:defRPr/>
            </a:pPr>
            <a:r>
              <a:rPr lang="ru-RU" sz="13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Екологічні</a:t>
            </a:r>
            <a:r>
              <a:rPr lang="ru-RU" sz="13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ru-RU" sz="13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декларації</a:t>
            </a:r>
            <a:r>
              <a:rPr lang="ru-RU" sz="1300" b="1" dirty="0">
                <a:latin typeface="Helvetica" panose="020B0604020202020204" pitchFamily="34" charset="0"/>
                <a:cs typeface="Helvetica" panose="020B0604020202020204" pitchFamily="34" charset="0"/>
              </a:rPr>
              <a:t> типу </a:t>
            </a:r>
            <a:r>
              <a:rPr lang="en-US" sz="1300" b="1" dirty="0">
                <a:latin typeface="Helvetica" panose="020B0604020202020204" pitchFamily="34" charset="0"/>
                <a:cs typeface="Helvetica" panose="020B0604020202020204" pitchFamily="34" charset="0"/>
              </a:rPr>
              <a:t>III</a:t>
            </a:r>
            <a:r>
              <a:rPr lang="ru-RU" sz="1300" dirty="0">
                <a:latin typeface="Helvetica" panose="020B0604020202020204" pitchFamily="34" charset="0"/>
                <a:cs typeface="Helvetica" panose="020B0604020202020204" pitchFamily="34" charset="0"/>
              </a:rPr>
              <a:t>  (</a:t>
            </a:r>
            <a:r>
              <a:rPr lang="en-US" sz="1300" dirty="0">
                <a:latin typeface="Helvetica" panose="020B0604020202020204" pitchFamily="34" charset="0"/>
                <a:cs typeface="Helvetica" panose="020B0604020202020204" pitchFamily="34" charset="0"/>
              </a:rPr>
              <a:t>ISO 14025</a:t>
            </a:r>
            <a:r>
              <a:rPr lang="ru-RU" sz="1300" dirty="0">
                <a:latin typeface="Helvetica" panose="020B0604020202020204" pitchFamily="34" charset="0"/>
                <a:cs typeface="Helvetica" panose="020B0604020202020204" pitchFamily="34" charset="0"/>
              </a:rPr>
              <a:t>)*</a:t>
            </a:r>
            <a:endParaRPr lang="en-US" sz="13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789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885" y="3244851"/>
            <a:ext cx="1672167" cy="1119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1170518"/>
            <a:ext cx="1742016" cy="1096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675344" y="994835"/>
            <a:ext cx="3672416" cy="574674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300"/>
          </a:p>
        </p:txBody>
      </p:sp>
      <p:pic>
        <p:nvPicPr>
          <p:cNvPr id="3789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734" y="5084234"/>
            <a:ext cx="1316567" cy="582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900" name="Picture 6" descr="N:\КАРТИНКИ\_Экомаркировки\5_Социальные аспекты\Vega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817" y="5748868"/>
            <a:ext cx="607483" cy="48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1" name="Picture 7" descr="N:\КАРТИНКИ\_Экомаркировки\5_Социальные аспекты\Leaping bunn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734" y="5666318"/>
            <a:ext cx="571500" cy="569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30"/>
          <a:stretch>
            <a:fillRect/>
          </a:stretch>
        </p:blipFill>
        <p:spPr bwMode="auto">
          <a:xfrm>
            <a:off x="8504767" y="1773767"/>
            <a:ext cx="1454151" cy="543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90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433" y="4188884"/>
            <a:ext cx="1339851" cy="668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904" name="Picture 11" descr="N:\КАРТИНКИ\_Экомаркировки\FSC_MIX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385" y="4917018"/>
            <a:ext cx="6223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5" name="Picture 12" descr="N:\КАРТИНКИ\_Экомаркировки\4_Отраслевые\Energy Star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984" y="4938185"/>
            <a:ext cx="5588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6" name="Picture 13" descr="N:\КАРТИНКИ\_Экомаркировки\4_Отраслевые\MSC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134" y="4944534"/>
            <a:ext cx="436033" cy="586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7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084" y="1752601"/>
            <a:ext cx="1735667" cy="53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90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59"/>
          <a:stretch>
            <a:fillRect/>
          </a:stretch>
        </p:blipFill>
        <p:spPr bwMode="auto">
          <a:xfrm>
            <a:off x="7270751" y="1701801"/>
            <a:ext cx="770467" cy="565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8263467" y="2493434"/>
            <a:ext cx="2008717" cy="5461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lIns="91440" tIns="45720" rIns="91440" bIns="45720" anchor="ctr"/>
          <a:lstStyle>
            <a:lvl1pPr algn="ctr">
              <a:spcBef>
                <a:spcPct val="0"/>
              </a:spcBef>
              <a:buNone/>
              <a:defRPr>
                <a:latin typeface="+mj-lt"/>
                <a:ea typeface="+mj-ea"/>
                <a:cs typeface="+mj-cs"/>
              </a:defRPr>
            </a:lvl1pPr>
          </a:lstStyle>
          <a:p>
            <a:pPr eaLnBrk="1" hangingPunct="1">
              <a:defRPr/>
            </a:pPr>
            <a:r>
              <a:rPr lang="uk-UA" sz="1300" b="1" dirty="0">
                <a:latin typeface="Helvetica" panose="020B0604020202020204" pitchFamily="34" charset="0"/>
                <a:cs typeface="Helvetica" panose="020B0604020202020204" pitchFamily="34" charset="0"/>
              </a:rPr>
              <a:t>Енергетичне маркування</a:t>
            </a:r>
            <a:endParaRPr lang="uk-UA" sz="13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4" name="Заголовок 1"/>
          <p:cNvSpPr txBox="1">
            <a:spLocks/>
          </p:cNvSpPr>
          <p:nvPr/>
        </p:nvSpPr>
        <p:spPr>
          <a:xfrm>
            <a:off x="1566334" y="129117"/>
            <a:ext cx="9419167" cy="922867"/>
          </a:xfrm>
          <a:prstGeom prst="rect">
            <a:avLst/>
          </a:prstGeom>
        </p:spPr>
        <p:txBody>
          <a:bodyPr lIns="91440" tIns="45720" rIns="91440" bIns="4572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uk-UA" sz="3000" b="1" dirty="0">
                <a:solidFill>
                  <a:srgbClr val="51B91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Які бувають маркування екологічні за змістом?</a:t>
            </a:r>
          </a:p>
        </p:txBody>
      </p:sp>
      <p:pic>
        <p:nvPicPr>
          <p:cNvPr id="37911" name="Picture 9" descr="oeko-tex-e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1" y="5039785"/>
            <a:ext cx="662516" cy="42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9385364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71134" y="444911"/>
            <a:ext cx="10030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kern="100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Безпідставне екологічне маркування </a:t>
            </a:r>
          </a:p>
          <a:p>
            <a:endParaRPr lang="uk-UA" b="1" dirty="0"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134" y="936171"/>
            <a:ext cx="10062979" cy="475633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38200" y="5860595"/>
            <a:ext cx="87802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srgbClr val="C00000"/>
                </a:solidFill>
                <a:latin typeface="+mn-lt"/>
              </a:rPr>
              <a:t>Порушення статті 15-1 Закону України «Про захист від недобросовісної конкуренції» </a:t>
            </a:r>
          </a:p>
          <a:p>
            <a:r>
              <a:rPr lang="uk-UA" b="1" dirty="0">
                <a:solidFill>
                  <a:srgbClr val="C00000"/>
                </a:solidFill>
                <a:latin typeface="+mn-lt"/>
              </a:rPr>
              <a:t>щодо введення в оману шляхом застосування неперевірених екологічних тверджень</a:t>
            </a:r>
            <a:endParaRPr lang="uk-UA" dirty="0">
              <a:solidFill>
                <a:srgbClr val="C00000"/>
              </a:solidFill>
              <a:latin typeface="+mn-lt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H="1" flipV="1">
            <a:off x="8577943" y="5670730"/>
            <a:ext cx="3058886" cy="6865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63817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3595" y="2365488"/>
            <a:ext cx="3976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>
                <a:latin typeface="+mn-lt"/>
              </a:rPr>
              <a:t>Реєстр чинних екологічних стандартів</a:t>
            </a:r>
          </a:p>
          <a:p>
            <a:pPr algn="ctr"/>
            <a:r>
              <a:rPr lang="uk-UA" b="1" dirty="0">
                <a:latin typeface="+mn-lt"/>
              </a:rPr>
              <a:t>на категорії продукції</a:t>
            </a:r>
            <a:endParaRPr lang="ru-RU" b="1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39000" y="2365488"/>
            <a:ext cx="3386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latin typeface="+mn-lt"/>
              </a:rPr>
              <a:t>Реєстр екологічних сертифікатів</a:t>
            </a:r>
            <a:endParaRPr lang="ru-RU" b="1" dirty="0">
              <a:latin typeface="+mn-lt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119" y="3409152"/>
            <a:ext cx="1589996" cy="15689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0554" y="3409152"/>
            <a:ext cx="1563460" cy="157388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85117" y="1105798"/>
            <a:ext cx="57222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https://www.ecolabel.org.ua/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4226117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" y="552450"/>
            <a:ext cx="11449050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3318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291" y="1562100"/>
            <a:ext cx="5248275" cy="3733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636" y="2690133"/>
            <a:ext cx="4457700" cy="12382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5582" y="703489"/>
            <a:ext cx="2876550" cy="4000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43057" y="734207"/>
            <a:ext cx="1762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(</a:t>
            </a:r>
            <a:r>
              <a:rPr lang="uk-UA" dirty="0"/>
              <a:t>продовження</a:t>
            </a:r>
            <a:r>
              <a:rPr lang="ru-R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408414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4A1FE0-4D0E-4C60-9E8D-2A8DB1E55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E12610-1291-4168-AAE6-F976FB9F37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7BDA35-59BE-4478-81B4-AA074294A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348" y="0"/>
            <a:ext cx="11589303" cy="6858000"/>
          </a:xfrm>
          <a:prstGeom prst="rect">
            <a:avLst/>
          </a:prstGeom>
        </p:spPr>
      </p:pic>
      <p:sp>
        <p:nvSpPr>
          <p:cNvPr id="8" name="Стрелка: вниз 7">
            <a:extLst>
              <a:ext uri="{FF2B5EF4-FFF2-40B4-BE49-F238E27FC236}">
                <a16:creationId xmlns:a16="http://schemas.microsoft.com/office/drawing/2014/main" id="{9321EC49-E51B-4CCE-A043-46F8BE9B918B}"/>
              </a:ext>
            </a:extLst>
          </p:cNvPr>
          <p:cNvSpPr/>
          <p:nvPr/>
        </p:nvSpPr>
        <p:spPr>
          <a:xfrm rot="1741992">
            <a:off x="6449301" y="264077"/>
            <a:ext cx="336675" cy="684204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BE564E1-DF44-4131-9976-974C5B247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347" y="1500972"/>
            <a:ext cx="1767149" cy="162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481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4E9635-3E47-4793-B68F-CE15451C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2C7565-BA2C-4D5E-BF63-41E862FBBF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6436C4-CCA8-4B22-971F-0EF92D101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041" y="0"/>
            <a:ext cx="111179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3805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3CBFD13-6DA6-47FF-8827-9380DC4B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5D75CF-387E-47F7-BD1D-97FB705B6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2784"/>
            <a:ext cx="12192000" cy="597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3359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E2CEDB6-D3F5-4F0A-B62E-9FD6304CB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619" y="0"/>
            <a:ext cx="92567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70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8" y="549275"/>
            <a:ext cx="6659562" cy="399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1992313" y="260351"/>
            <a:ext cx="5683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b="1">
                <a:solidFill>
                  <a:srgbClr val="29527B"/>
                </a:solidFill>
              </a:rPr>
              <a:t>http://ec.europa.eu/environment/gpp/index_en.htm</a:t>
            </a:r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5" y="2924176"/>
            <a:ext cx="2592388" cy="357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2924176"/>
            <a:ext cx="5580062" cy="366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620713"/>
            <a:ext cx="1606550" cy="230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54380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Закупівлі Хмельницької області через Prozorro - Блоги Шепетівки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054" y="388302"/>
            <a:ext cx="5482602" cy="114957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Прямоугольник 3"/>
          <p:cNvSpPr/>
          <p:nvPr/>
        </p:nvSpPr>
        <p:spPr>
          <a:xfrm>
            <a:off x="2573721" y="2721815"/>
            <a:ext cx="9154632" cy="14465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2200" dirty="0">
                <a:solidFill>
                  <a:srgbClr val="000000"/>
                </a:solidFill>
                <a:latin typeface="+mn-lt"/>
              </a:rPr>
              <a:t>Технічні специфікації можуть бути у формі переліку експлуатаційних або функціональних вимог, у тому числі </a:t>
            </a:r>
            <a:r>
              <a:rPr lang="uk-UA" sz="2200" b="1" dirty="0">
                <a:solidFill>
                  <a:srgbClr val="000000"/>
                </a:solidFill>
                <a:latin typeface="+mn-lt"/>
              </a:rPr>
              <a:t>екологічних характеристик</a:t>
            </a:r>
            <a:r>
              <a:rPr lang="uk-UA" sz="2200" dirty="0">
                <a:solidFill>
                  <a:srgbClr val="000000"/>
                </a:solidFill>
                <a:latin typeface="+mn-lt"/>
              </a:rPr>
              <a:t>, за умови, що такі вимоги є достатньо точними, щоб предмет закупівлі однозначно розумівся замовником і учасниками.</a:t>
            </a:r>
            <a:endParaRPr lang="uk-UA" sz="2200" dirty="0"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6568" y="1468000"/>
            <a:ext cx="6096000" cy="1107996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uk-UA" sz="2200" b="1" dirty="0">
                <a:solidFill>
                  <a:srgbClr val="000000"/>
                </a:solidFill>
                <a:latin typeface="+mn-lt"/>
              </a:rPr>
              <a:t>Стаття 23.</a:t>
            </a:r>
            <a:r>
              <a:rPr lang="uk-UA" sz="2200" dirty="0">
                <a:solidFill>
                  <a:srgbClr val="000000"/>
                </a:solidFill>
                <a:latin typeface="+mn-lt"/>
              </a:rPr>
              <a:t> Технічні специфікації, маркування, сертифікати, протоколи випробувань та інші засоби підтвердження відповідності</a:t>
            </a:r>
            <a:endParaRPr lang="uk-UA" sz="2200" dirty="0"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6568" y="4925123"/>
            <a:ext cx="11437088" cy="14465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2200" dirty="0">
                <a:latin typeface="+mn-lt"/>
              </a:rPr>
              <a:t>Критеріями оцінки пропозиції МОЖЕ бути  «... 3) ціна/вартість життєвого циклу разом з іншими критеріями оцінки, зокрема, такими як: …… </a:t>
            </a:r>
            <a:r>
              <a:rPr lang="uk-UA" sz="2200" b="1" dirty="0">
                <a:latin typeface="+mn-lt"/>
              </a:rPr>
              <a:t>застосування заходів охорони навколишнього середовища та/або соціального захисту, які пов’язані із предметом закупівлі</a:t>
            </a:r>
            <a:r>
              <a:rPr lang="uk-UA" sz="2200" dirty="0">
                <a:latin typeface="+mn-lt"/>
              </a:rPr>
              <a:t>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46568" y="4494236"/>
            <a:ext cx="8187069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2200" b="1" dirty="0">
                <a:solidFill>
                  <a:srgbClr val="000000"/>
                </a:solidFill>
                <a:latin typeface="+mn-lt"/>
              </a:rPr>
              <a:t>Стаття 29.</a:t>
            </a:r>
            <a:r>
              <a:rPr lang="uk-UA" sz="2200" dirty="0">
                <a:solidFill>
                  <a:srgbClr val="000000"/>
                </a:solidFill>
                <a:latin typeface="+mn-lt"/>
              </a:rPr>
              <a:t> Розгляд та оцінка тендерних пропозицій/пропозицій</a:t>
            </a:r>
            <a:endParaRPr lang="uk-UA" sz="22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6568" y="532204"/>
            <a:ext cx="515660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200" b="1" dirty="0"/>
              <a:t>Новий Закон про публічні закупівлі</a:t>
            </a:r>
            <a:endParaRPr lang="ru-RU" sz="2200" b="1" dirty="0"/>
          </a:p>
        </p:txBody>
      </p:sp>
    </p:spTree>
    <p:extLst>
      <p:ext uri="{BB962C8B-B14F-4D97-AF65-F5344CB8AC3E}">
        <p14:creationId xmlns:p14="http://schemas.microsoft.com/office/powerpoint/2010/main" val="3667689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BF7944-A28D-4708-9ABC-8118A3010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574" y="305862"/>
            <a:ext cx="7620000" cy="60388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36719D3-06DA-4C35-8975-601730ED9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804" y="2198193"/>
            <a:ext cx="2318136" cy="225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0556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46305"/>
            <a:ext cx="10515600" cy="1325563"/>
          </a:xfrm>
        </p:spPr>
        <p:txBody>
          <a:bodyPr/>
          <a:lstStyle/>
          <a:p>
            <a:r>
              <a:rPr lang="uk-UA" sz="2200" b="1" dirty="0">
                <a:latin typeface="+mn-lt"/>
              </a:rPr>
              <a:t>Пункт 5 статті 23 Закону про публічні закупівлі</a:t>
            </a:r>
            <a:endParaRPr lang="ru-RU" sz="2200" b="1" dirty="0"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38200" y="1477023"/>
            <a:ext cx="10315353" cy="14465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2200" dirty="0">
                <a:solidFill>
                  <a:srgbClr val="000000"/>
                </a:solidFill>
                <a:latin typeface="+mn-lt"/>
              </a:rPr>
              <a:t>У разі встановлення екологічних чи інших характеристик товару, роботи чи послуги замовник повинен в тендерній документації зазначити, </a:t>
            </a:r>
            <a:r>
              <a:rPr lang="uk-UA" sz="2200" b="1" dirty="0">
                <a:solidFill>
                  <a:srgbClr val="000000"/>
                </a:solidFill>
                <a:latin typeface="+mn-lt"/>
              </a:rPr>
              <a:t>які</a:t>
            </a:r>
            <a:r>
              <a:rPr lang="uk-UA" sz="2200" dirty="0">
                <a:solidFill>
                  <a:srgbClr val="000000"/>
                </a:solidFill>
                <a:latin typeface="+mn-lt"/>
              </a:rPr>
              <a:t> </a:t>
            </a:r>
            <a:r>
              <a:rPr lang="uk-UA" sz="2200" b="1" dirty="0">
                <a:solidFill>
                  <a:srgbClr val="000000"/>
                </a:solidFill>
                <a:latin typeface="+mn-lt"/>
              </a:rPr>
              <a:t>маркування</a:t>
            </a:r>
            <a:r>
              <a:rPr lang="uk-UA" sz="2200" dirty="0">
                <a:solidFill>
                  <a:srgbClr val="000000"/>
                </a:solidFill>
                <a:latin typeface="+mn-lt"/>
              </a:rPr>
              <a:t>, протоколи випробувань або сертифікати можуть підтвердити відповідність предмета закупівлі таким характеристикам.</a:t>
            </a:r>
            <a:endParaRPr lang="uk-UA" sz="2200" dirty="0"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8200" y="3201969"/>
            <a:ext cx="10792047" cy="11079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2200" dirty="0">
                <a:latin typeface="+mn-lt"/>
              </a:rPr>
              <a:t>Маркування, протоколи випробувань та сертифікати повинні бути видані </a:t>
            </a:r>
            <a:r>
              <a:rPr lang="uk-UA" sz="2200" b="1" dirty="0">
                <a:latin typeface="+mn-lt"/>
              </a:rPr>
              <a:t>органами з оцінки відповідності, компетентність яких підтверджена шляхом акредитації </a:t>
            </a:r>
          </a:p>
          <a:p>
            <a:r>
              <a:rPr lang="uk-UA" sz="2200" dirty="0">
                <a:latin typeface="+mn-lt"/>
              </a:rPr>
              <a:t>або іншим способом, визначеним законодавством.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756132"/>
            <a:ext cx="1514475" cy="1447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01175" y="4993581"/>
            <a:ext cx="63750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200" b="1" dirty="0">
                <a:latin typeface="+mn-lt"/>
              </a:rPr>
              <a:t>Закон України </a:t>
            </a:r>
          </a:p>
          <a:p>
            <a:r>
              <a:rPr lang="uk-UA" sz="2200" b="1" dirty="0">
                <a:latin typeface="+mn-lt"/>
              </a:rPr>
              <a:t>«Про акредитацію органів з оцінки відповідності»</a:t>
            </a:r>
            <a:endParaRPr lang="ru-RU" sz="2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02060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721" y="231509"/>
            <a:ext cx="4436765" cy="64462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090" y="83157"/>
            <a:ext cx="4787053" cy="673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0613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7433" y="81307"/>
            <a:ext cx="10515600" cy="1325563"/>
          </a:xfrm>
        </p:spPr>
        <p:txBody>
          <a:bodyPr/>
          <a:lstStyle/>
          <a:p>
            <a:r>
              <a:rPr lang="uk-UA" sz="1800" b="1" dirty="0">
                <a:latin typeface="+mn-lt"/>
              </a:rPr>
              <a:t>Національне агентство з акредитації України</a:t>
            </a:r>
            <a:endParaRPr lang="ru-RU" sz="1800" b="1" dirty="0">
              <a:latin typeface="+mn-lt"/>
            </a:endParaRPr>
          </a:p>
        </p:txBody>
      </p:sp>
      <p:pic>
        <p:nvPicPr>
          <p:cNvPr id="49154" name="Picture 2" descr="Офіційне повідомлення про отримання атестату про акредитацію » ТОВ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810" y="2280215"/>
            <a:ext cx="1714500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14322" y="4206142"/>
            <a:ext cx="2111475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1О156</a:t>
            </a:r>
          </a:p>
          <a:p>
            <a:pPr algn="ctr"/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ДСТУ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ISO/IEC 17065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09883" y="4161976"/>
            <a:ext cx="182774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2Н1177</a:t>
            </a:r>
          </a:p>
          <a:p>
            <a:pPr algn="ctr"/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ДСТУ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ISO/IEC 170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Офіційне повідомлення про отримання атестату про акредитацію » ТОВ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875" y="2235345"/>
            <a:ext cx="1714500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25031" y="5011266"/>
            <a:ext cx="10909006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b="1" dirty="0">
                <a:latin typeface="+mn-lt"/>
              </a:rPr>
              <a:t>ДСТУ </a:t>
            </a:r>
            <a:r>
              <a:rPr lang="en-US" b="1" dirty="0">
                <a:latin typeface="+mn-lt"/>
              </a:rPr>
              <a:t>EN ISO/IEC 17065:2014 </a:t>
            </a:r>
            <a:r>
              <a:rPr lang="ru-RU" dirty="0" err="1">
                <a:latin typeface="+mn-lt"/>
              </a:rPr>
              <a:t>Оцінка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відповідності</a:t>
            </a:r>
            <a:r>
              <a:rPr lang="ru-RU" dirty="0">
                <a:latin typeface="+mn-lt"/>
              </a:rPr>
              <a:t>. </a:t>
            </a:r>
            <a:r>
              <a:rPr lang="ru-RU" dirty="0" err="1">
                <a:latin typeface="+mn-lt"/>
              </a:rPr>
              <a:t>Вимоги</a:t>
            </a:r>
            <a:r>
              <a:rPr lang="ru-RU" dirty="0">
                <a:latin typeface="+mn-lt"/>
              </a:rPr>
              <a:t> до </a:t>
            </a:r>
            <a:r>
              <a:rPr lang="ru-RU" dirty="0" err="1">
                <a:latin typeface="+mn-lt"/>
              </a:rPr>
              <a:t>органів</a:t>
            </a:r>
            <a:r>
              <a:rPr lang="ru-RU" dirty="0">
                <a:latin typeface="+mn-lt"/>
              </a:rPr>
              <a:t> з </a:t>
            </a:r>
            <a:r>
              <a:rPr lang="ru-RU" dirty="0" err="1">
                <a:latin typeface="+mn-lt"/>
              </a:rPr>
              <a:t>сертифікації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продукції</a:t>
            </a:r>
            <a:r>
              <a:rPr lang="ru-RU" dirty="0">
                <a:latin typeface="+mn-lt"/>
              </a:rPr>
              <a:t>, </a:t>
            </a:r>
            <a:r>
              <a:rPr lang="ru-RU" dirty="0" err="1">
                <a:latin typeface="+mn-lt"/>
              </a:rPr>
              <a:t>процесів</a:t>
            </a:r>
            <a:r>
              <a:rPr lang="ru-RU" dirty="0">
                <a:latin typeface="+mn-lt"/>
              </a:rPr>
              <a:t> та </a:t>
            </a:r>
            <a:r>
              <a:rPr lang="ru-RU" dirty="0" err="1">
                <a:latin typeface="+mn-lt"/>
              </a:rPr>
              <a:t>послуг</a:t>
            </a:r>
            <a:r>
              <a:rPr lang="ru-RU" dirty="0">
                <a:latin typeface="+mn-lt"/>
              </a:rPr>
              <a:t> (</a:t>
            </a:r>
            <a:r>
              <a:rPr lang="en-US" dirty="0">
                <a:latin typeface="+mn-lt"/>
              </a:rPr>
              <a:t>EN ISO/IEC 17065:2012, IDT)</a:t>
            </a:r>
            <a:endParaRPr lang="uk-UA" dirty="0">
              <a:latin typeface="+mn-lt"/>
            </a:endParaRPr>
          </a:p>
          <a:p>
            <a:endParaRPr lang="uk-UA" dirty="0">
              <a:solidFill>
                <a:srgbClr val="333333"/>
              </a:solidFill>
              <a:latin typeface="+mn-lt"/>
            </a:endParaRPr>
          </a:p>
          <a:p>
            <a:r>
              <a:rPr lang="ru-RU" b="1" dirty="0">
                <a:latin typeface="+mn-lt"/>
              </a:rPr>
              <a:t>ДСТУ </a:t>
            </a:r>
            <a:r>
              <a:rPr lang="en-US" b="1" dirty="0">
                <a:latin typeface="+mn-lt"/>
              </a:rPr>
              <a:t>ISO/IEC 17025:2017 </a:t>
            </a:r>
            <a:r>
              <a:rPr lang="ru-RU" dirty="0" err="1">
                <a:latin typeface="+mn-lt"/>
              </a:rPr>
              <a:t>Загальні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вимоги</a:t>
            </a:r>
            <a:r>
              <a:rPr lang="ru-RU" dirty="0">
                <a:latin typeface="+mn-lt"/>
              </a:rPr>
              <a:t> до </a:t>
            </a:r>
            <a:r>
              <a:rPr lang="ru-RU" dirty="0" err="1">
                <a:latin typeface="+mn-lt"/>
              </a:rPr>
              <a:t>компетентності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випробувальних</a:t>
            </a:r>
            <a:r>
              <a:rPr lang="ru-RU" dirty="0">
                <a:latin typeface="+mn-lt"/>
              </a:rPr>
              <a:t> та </a:t>
            </a:r>
            <a:r>
              <a:rPr lang="ru-RU" dirty="0" err="1">
                <a:latin typeface="+mn-lt"/>
              </a:rPr>
              <a:t>калібрувальних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лабораторій</a:t>
            </a:r>
            <a:r>
              <a:rPr lang="ru-RU" dirty="0">
                <a:latin typeface="+mn-lt"/>
              </a:rPr>
              <a:t> (</a:t>
            </a:r>
            <a:r>
              <a:rPr lang="en-US" dirty="0">
                <a:latin typeface="+mn-lt"/>
              </a:rPr>
              <a:t>ISO/IEC 17025:2017, IDT)</a:t>
            </a:r>
            <a:endParaRPr lang="ru-RU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32245" y="1037524"/>
            <a:ext cx="9308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latin typeface="+mn-lt"/>
              </a:rPr>
              <a:t>Підтверджувальні документи (протоколи, сертифікати відповідності)</a:t>
            </a:r>
            <a:r>
              <a:rPr lang="ru-RU" dirty="0">
                <a:latin typeface="+mn-lt"/>
              </a:rPr>
              <a:t> </a:t>
            </a:r>
          </a:p>
          <a:p>
            <a:pPr algn="ctr"/>
            <a:r>
              <a:rPr lang="uk-UA" dirty="0">
                <a:latin typeface="+mn-lt"/>
              </a:rPr>
              <a:t>повинні містити зображення знаку акредитації та/або </a:t>
            </a:r>
          </a:p>
          <a:p>
            <a:pPr algn="ctr"/>
            <a:r>
              <a:rPr lang="uk-UA" dirty="0">
                <a:latin typeface="+mn-lt"/>
              </a:rPr>
              <a:t>посилання на статус акредитації органу з сертифікації з боку НААУ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3364" y="3297740"/>
            <a:ext cx="22040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>
                <a:latin typeface="+mn-lt"/>
              </a:rPr>
              <a:t>Реєстр </a:t>
            </a:r>
          </a:p>
          <a:p>
            <a:pPr algn="ctr"/>
            <a:r>
              <a:rPr lang="uk-UA" b="1" dirty="0">
                <a:latin typeface="+mn-lt"/>
              </a:rPr>
              <a:t>акредитованих ООВ</a:t>
            </a:r>
            <a:endParaRPr lang="ru-RU" b="1" dirty="0">
              <a:latin typeface="+mn-lt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031" y="1513402"/>
            <a:ext cx="1807214" cy="1784338"/>
          </a:xfrm>
          <a:prstGeom prst="rect">
            <a:avLst/>
          </a:prstGeom>
        </p:spPr>
      </p:pic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B5D349B8-9DCB-45EB-9F2D-B77D2ADAEA88}"/>
              </a:ext>
            </a:extLst>
          </p:cNvPr>
          <p:cNvCxnSpPr/>
          <p:nvPr/>
        </p:nvCxnSpPr>
        <p:spPr>
          <a:xfrm flipH="1">
            <a:off x="7870031" y="3742424"/>
            <a:ext cx="1336430" cy="5572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E7B7779-F3FF-47C0-8EA5-83AE95DF8397}"/>
              </a:ext>
            </a:extLst>
          </p:cNvPr>
          <p:cNvSpPr/>
          <p:nvPr/>
        </p:nvSpPr>
        <p:spPr>
          <a:xfrm>
            <a:off x="8662414" y="3409762"/>
            <a:ext cx="24225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err="1"/>
              <a:t>Реєстраційний</a:t>
            </a:r>
            <a:r>
              <a:rPr lang="ru-RU" sz="1400" dirty="0"/>
              <a:t> номер ООВ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B5334B1-F0FA-4D0C-B6B8-058282CCD530}"/>
              </a:ext>
            </a:extLst>
          </p:cNvPr>
          <p:cNvSpPr/>
          <p:nvPr/>
        </p:nvSpPr>
        <p:spPr>
          <a:xfrm>
            <a:off x="9262239" y="4138667"/>
            <a:ext cx="25717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Стандарт, на </a:t>
            </a:r>
            <a:r>
              <a:rPr lang="ru-RU" sz="1400" dirty="0" err="1"/>
              <a:t>відповідність</a:t>
            </a:r>
            <a:r>
              <a:rPr lang="ru-RU" sz="1400" dirty="0"/>
              <a:t> </a:t>
            </a:r>
            <a:r>
              <a:rPr lang="ru-RU" sz="1400" dirty="0" err="1"/>
              <a:t>якому</a:t>
            </a:r>
            <a:r>
              <a:rPr lang="ru-RU" sz="1400" dirty="0"/>
              <a:t> </a:t>
            </a:r>
            <a:r>
              <a:rPr lang="ru-RU" sz="1400" dirty="0" err="1"/>
              <a:t>акредитовано</a:t>
            </a:r>
            <a:r>
              <a:rPr lang="ru-RU" sz="1400" dirty="0"/>
              <a:t> ООВ</a:t>
            </a: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97648BC5-76A5-48A1-A555-2501918FC940}"/>
              </a:ext>
            </a:extLst>
          </p:cNvPr>
          <p:cNvCxnSpPr>
            <a:cxnSpLocks/>
          </p:cNvCxnSpPr>
          <p:nvPr/>
        </p:nvCxnSpPr>
        <p:spPr>
          <a:xfrm flipH="1">
            <a:off x="8359576" y="4376134"/>
            <a:ext cx="1030909" cy="1958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2064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269" name="AutoShape 5"/>
          <p:cNvSpPr>
            <a:spLocks noChangeArrowheads="1"/>
          </p:cNvSpPr>
          <p:nvPr/>
        </p:nvSpPr>
        <p:spPr bwMode="auto">
          <a:xfrm>
            <a:off x="8401051" y="1590252"/>
            <a:ext cx="220462" cy="580817"/>
          </a:xfrm>
          <a:prstGeom prst="leftArrow">
            <a:avLst>
              <a:gd name="adj1" fmla="val 50000"/>
              <a:gd name="adj2" fmla="val 33333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ru-RU" sz="1300"/>
          </a:p>
        </p:txBody>
      </p:sp>
      <p:pic>
        <p:nvPicPr>
          <p:cNvPr id="6144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433" y="363992"/>
            <a:ext cx="4488108" cy="6183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1533" y="363992"/>
            <a:ext cx="4339642" cy="6139543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8" name="Picture 2" descr="http://qrcoder.ru/code/?https%3A%2F%2Fmenr.gov.ua%2Fcontent%2Fekologichne-markuvannya2.html&amp;4&amp;0">
            <a:extLst>
              <a:ext uri="{FF2B5EF4-FFF2-40B4-BE49-F238E27FC236}">
                <a16:creationId xmlns:a16="http://schemas.microsoft.com/office/drawing/2014/main" id="{E6260C4F-CA63-433E-B875-C6DA99AD1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410" y="2219526"/>
            <a:ext cx="1933014" cy="193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6873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5255" y="221796"/>
            <a:ext cx="5261202" cy="62415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855" y="1603690"/>
            <a:ext cx="5021716" cy="51903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110" y="0"/>
            <a:ext cx="5172075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7147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EaP-partners-logo-[f]-[1a]-[2017a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9" y="188913"/>
            <a:ext cx="5133975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2490024" y="476250"/>
            <a:ext cx="225895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uk-UA" altLang="ru-RU" b="1">
                <a:solidFill>
                  <a:srgbClr val="29527B"/>
                </a:solidFill>
                <a:latin typeface="Arial Narrow" panose="020B0606020202030204" pitchFamily="34" charset="0"/>
              </a:rPr>
              <a:t>Підтримка здійснення</a:t>
            </a:r>
          </a:p>
          <a:p>
            <a:pPr algn="ctr"/>
            <a:r>
              <a:rPr lang="uk-UA" altLang="ru-RU" b="1">
                <a:solidFill>
                  <a:srgbClr val="29527B"/>
                </a:solidFill>
                <a:latin typeface="Arial Narrow" panose="020B0606020202030204" pitchFamily="34" charset="0"/>
              </a:rPr>
              <a:t>СПЗ</a:t>
            </a:r>
            <a:endParaRPr lang="ru-RU" altLang="ru-RU" b="1">
              <a:solidFill>
                <a:srgbClr val="29527B"/>
              </a:solidFill>
              <a:latin typeface="Arial Narrow" panose="020B0606020202030204" pitchFamily="34" charset="0"/>
            </a:endParaRPr>
          </a:p>
        </p:txBody>
      </p:sp>
      <p:pic>
        <p:nvPicPr>
          <p:cNvPr id="4813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196975"/>
            <a:ext cx="3506788" cy="452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963" y="1989138"/>
            <a:ext cx="2239962" cy="316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40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4" y="1989138"/>
            <a:ext cx="2166937" cy="311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42" name="Picture 14" descr="2017-04-25-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6" y="5157788"/>
            <a:ext cx="3527425" cy="159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44" name="Picture 16" descr="2016-08-01-0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4581525"/>
            <a:ext cx="3167062" cy="216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3510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EaP-partners-logo-[f]-[1a]-[2017a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9" y="188913"/>
            <a:ext cx="5133975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1078077" y="620713"/>
            <a:ext cx="456072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uk-UA" altLang="ru-RU" sz="2000" b="1" dirty="0">
                <a:latin typeface="+mn-lt"/>
              </a:rPr>
              <a:t>Пріоритетні категорії                                    </a:t>
            </a:r>
          </a:p>
          <a:p>
            <a:pPr algn="ctr"/>
            <a:r>
              <a:rPr lang="uk-UA" altLang="ru-RU" sz="2000" b="1" dirty="0">
                <a:latin typeface="+mn-lt"/>
              </a:rPr>
              <a:t>та продукти</a:t>
            </a:r>
          </a:p>
        </p:txBody>
      </p:sp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2133600"/>
            <a:ext cx="2997200" cy="3595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6" y="2133600"/>
            <a:ext cx="2900363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5" y="2133600"/>
            <a:ext cx="2825750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1919288" y="5805488"/>
            <a:ext cx="256531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uk-UA" altLang="ru-RU" b="1" dirty="0">
                <a:latin typeface="+mn-lt"/>
              </a:rPr>
              <a:t>Лакофарбові матеріали</a:t>
            </a:r>
            <a:endParaRPr lang="ru-RU" altLang="ru-RU" b="1" dirty="0">
              <a:latin typeface="+mn-lt"/>
            </a:endParaRPr>
          </a:p>
        </p:txBody>
      </p: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4811487" y="5805488"/>
            <a:ext cx="28495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uk-UA" altLang="ru-RU" b="1" dirty="0">
                <a:latin typeface="+mn-lt"/>
              </a:rPr>
              <a:t>Теплоізоляційні матеріали</a:t>
            </a:r>
            <a:endParaRPr lang="ru-RU" altLang="ru-RU" b="1" dirty="0">
              <a:latin typeface="+mn-lt"/>
            </a:endParaRPr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8472488" y="5805488"/>
            <a:ext cx="15616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uk-UA" altLang="ru-RU" b="1" dirty="0">
                <a:latin typeface="+mn-lt"/>
              </a:rPr>
              <a:t>Мийні засоби</a:t>
            </a:r>
            <a:endParaRPr lang="ru-RU" altLang="ru-RU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785045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EaP-partners-logo-[f]-[1a]-[2017a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9" y="188913"/>
            <a:ext cx="5133975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1557397" y="423067"/>
            <a:ext cx="31137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uk-UA" altLang="ru-RU" sz="2000" b="1" dirty="0">
                <a:solidFill>
                  <a:srgbClr val="29527B"/>
                </a:solidFill>
                <a:latin typeface="+mn-lt"/>
              </a:rPr>
              <a:t>Нові пріоритетні продукти</a:t>
            </a:r>
            <a:endParaRPr lang="ru-RU" altLang="ru-RU" sz="2000" b="1" dirty="0">
              <a:solidFill>
                <a:srgbClr val="29527B"/>
              </a:solidFill>
              <a:latin typeface="+mn-lt"/>
            </a:endParaRPr>
          </a:p>
        </p:txBody>
      </p:sp>
      <p:sp>
        <p:nvSpPr>
          <p:cNvPr id="50185" name="Rectangle 9"/>
          <p:cNvSpPr>
            <a:spLocks noChangeArrowheads="1"/>
          </p:cNvSpPr>
          <p:nvPr/>
        </p:nvSpPr>
        <p:spPr bwMode="auto">
          <a:xfrm>
            <a:off x="1170694" y="3073496"/>
            <a:ext cx="260526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uk-UA" altLang="ru-RU" b="1" dirty="0">
                <a:latin typeface="+mn-lt"/>
              </a:rPr>
              <a:t>Віконні та дверні блоки </a:t>
            </a:r>
          </a:p>
        </p:txBody>
      </p:sp>
      <p:sp>
        <p:nvSpPr>
          <p:cNvPr id="50189" name="Rectangle 13"/>
          <p:cNvSpPr>
            <a:spLocks noChangeArrowheads="1"/>
          </p:cNvSpPr>
          <p:nvPr/>
        </p:nvSpPr>
        <p:spPr bwMode="auto">
          <a:xfrm>
            <a:off x="3432175" y="5949950"/>
            <a:ext cx="34369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uk-UA" altLang="ru-RU" b="1" dirty="0">
                <a:latin typeface="+mn-lt"/>
              </a:rPr>
              <a:t>Прибори для освітлення, </a:t>
            </a:r>
          </a:p>
          <a:p>
            <a:pPr algn="ctr"/>
            <a:r>
              <a:rPr lang="uk-UA" altLang="ru-RU" b="1" dirty="0">
                <a:latin typeface="+mn-lt"/>
              </a:rPr>
              <a:t>електроніка і електротехніка</a:t>
            </a:r>
          </a:p>
        </p:txBody>
      </p:sp>
      <p:sp>
        <p:nvSpPr>
          <p:cNvPr id="50190" name="Rectangle 14"/>
          <p:cNvSpPr>
            <a:spLocks noChangeArrowheads="1"/>
          </p:cNvSpPr>
          <p:nvPr/>
        </p:nvSpPr>
        <p:spPr bwMode="auto">
          <a:xfrm>
            <a:off x="4511676" y="4005263"/>
            <a:ext cx="20770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uk-UA" altLang="ru-RU" b="1" dirty="0">
                <a:latin typeface="+mn-lt"/>
              </a:rPr>
              <a:t>Пластикові вироби</a:t>
            </a:r>
          </a:p>
        </p:txBody>
      </p:sp>
      <p:sp>
        <p:nvSpPr>
          <p:cNvPr id="50191" name="Rectangle 15"/>
          <p:cNvSpPr>
            <a:spLocks noChangeArrowheads="1"/>
          </p:cNvSpPr>
          <p:nvPr/>
        </p:nvSpPr>
        <p:spPr bwMode="auto">
          <a:xfrm>
            <a:off x="7281694" y="5476359"/>
            <a:ext cx="337355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uk-UA" altLang="ru-RU" b="1" dirty="0">
                <a:latin typeface="+mn-lt"/>
              </a:rPr>
              <a:t>Будівельні матеріали та вироби</a:t>
            </a:r>
            <a:endParaRPr lang="ru-RU" altLang="ru-RU" b="1" dirty="0">
              <a:latin typeface="+mn-lt"/>
            </a:endParaRPr>
          </a:p>
        </p:txBody>
      </p:sp>
      <p:pic>
        <p:nvPicPr>
          <p:cNvPr id="50193" name="Picture 17" descr="Картинки по запросу Віконні та дверні бло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577" y="921974"/>
            <a:ext cx="20955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97" name="Picture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3" y="2205038"/>
            <a:ext cx="3122612" cy="313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98" name="Picture 2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5" y="4365625"/>
            <a:ext cx="2171700" cy="160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99" name="Picture 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3429000"/>
            <a:ext cx="1700213" cy="311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200" name="Picture 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1" y="4724400"/>
            <a:ext cx="1439863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https://www.ecolabel.org.ua/images/2020/2020-03-02-1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431" y="1857551"/>
            <a:ext cx="3118757" cy="2079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86063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EaP-partners-logo-[f]-[1a]-[2017a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9" y="188913"/>
            <a:ext cx="5133975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1521169" y="467251"/>
            <a:ext cx="31137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uk-UA" altLang="ru-RU" sz="2000" b="1" dirty="0">
                <a:solidFill>
                  <a:srgbClr val="29527B"/>
                </a:solidFill>
                <a:latin typeface="+mn-lt"/>
              </a:rPr>
              <a:t>Нові пріоритетні продукти</a:t>
            </a:r>
            <a:endParaRPr lang="ru-RU" altLang="ru-RU" sz="2000" b="1" dirty="0">
              <a:solidFill>
                <a:srgbClr val="29527B"/>
              </a:solidFill>
              <a:latin typeface="+mn-lt"/>
            </a:endParaRP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1431302" y="2886869"/>
            <a:ext cx="298178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uk-UA" altLang="ru-RU" b="1" dirty="0">
                <a:latin typeface="+mn-lt"/>
              </a:rPr>
              <a:t>Папір для копіювальної </a:t>
            </a:r>
          </a:p>
          <a:p>
            <a:pPr algn="ctr"/>
            <a:r>
              <a:rPr lang="uk-UA" altLang="ru-RU" b="1" dirty="0">
                <a:latin typeface="+mn-lt"/>
              </a:rPr>
              <a:t>та офісної техніки</a:t>
            </a:r>
            <a:endParaRPr lang="ru-RU" altLang="ru-RU" b="1" dirty="0">
              <a:latin typeface="+mn-lt"/>
            </a:endParaRP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5209155" y="4166639"/>
            <a:ext cx="36816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uk-UA" altLang="ru-RU" b="1" dirty="0">
                <a:latin typeface="+mn-lt"/>
              </a:rPr>
              <a:t>Туалетний папір та серветки</a:t>
            </a:r>
          </a:p>
        </p:txBody>
      </p:sp>
      <p:sp>
        <p:nvSpPr>
          <p:cNvPr id="56332" name="Text Box 12"/>
          <p:cNvSpPr txBox="1">
            <a:spLocks noChangeArrowheads="1"/>
          </p:cNvSpPr>
          <p:nvPr/>
        </p:nvSpPr>
        <p:spPr bwMode="auto">
          <a:xfrm>
            <a:off x="1238848" y="6066632"/>
            <a:ext cx="263405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uk-UA" altLang="ru-RU" b="1" dirty="0">
                <a:latin typeface="+mn-lt"/>
              </a:rPr>
              <a:t>Послуги по прибиранню</a:t>
            </a:r>
            <a:endParaRPr lang="ru-RU" altLang="ru-RU" b="1" dirty="0">
              <a:latin typeface="+mn-lt"/>
            </a:endParaRPr>
          </a:p>
        </p:txBody>
      </p:sp>
      <p:pic>
        <p:nvPicPr>
          <p:cNvPr id="56333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411" y="1036638"/>
            <a:ext cx="208756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34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426" y="4575175"/>
            <a:ext cx="1871662" cy="130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36" name="Picture 16" descr="Картинки по запросу уборка фот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2" y="3528219"/>
            <a:ext cx="3384550" cy="253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37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963" y="1816895"/>
            <a:ext cx="1746250" cy="455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38" name="Rectangle 18"/>
          <p:cNvSpPr>
            <a:spLocks noChangeArrowheads="1"/>
          </p:cNvSpPr>
          <p:nvPr/>
        </p:nvSpPr>
        <p:spPr bwMode="auto">
          <a:xfrm>
            <a:off x="10263188" y="6248679"/>
            <a:ext cx="1055417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ru-RU" altLang="ru-RU" b="1" dirty="0">
                <a:latin typeface="+mn-lt"/>
              </a:rPr>
              <a:t>Текстиль</a:t>
            </a:r>
          </a:p>
        </p:txBody>
      </p:sp>
      <p:pic>
        <p:nvPicPr>
          <p:cNvPr id="56340" name="Picture 20" descr="Картинки по запросу салфетки бумажные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3172">
            <a:off x="4240213" y="4769642"/>
            <a:ext cx="3554412" cy="148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Гарантийный ремонт - ЛьвовТех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239" y="2425287"/>
            <a:ext cx="4448175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5153506" y="1926574"/>
            <a:ext cx="36816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uk-UA" altLang="ru-RU" b="1" dirty="0">
                <a:latin typeface="+mn-lt"/>
              </a:rPr>
              <a:t>Комп'ютерна та офісна техніка</a:t>
            </a:r>
          </a:p>
        </p:txBody>
      </p:sp>
    </p:spTree>
    <p:extLst>
      <p:ext uri="{BB962C8B-B14F-4D97-AF65-F5344CB8AC3E}">
        <p14:creationId xmlns:p14="http://schemas.microsoft.com/office/powerpoint/2010/main" val="7779666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680847">
            <a:off x="6172201" y="424771"/>
            <a:ext cx="4572000" cy="6677025"/>
          </a:xfrm>
          <a:prstGeom prst="rect">
            <a:avLst/>
          </a:prstGeom>
        </p:spPr>
      </p:pic>
      <p:pic>
        <p:nvPicPr>
          <p:cNvPr id="9" name="Picture 6" descr="Лесная сертификация: PEFC и FSC — Студопед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01" y="3410409"/>
            <a:ext cx="2532307" cy="163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Eco — Re Bed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686" y="1001048"/>
            <a:ext cx="2625430" cy="130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Экознак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37" y="1066799"/>
            <a:ext cx="1241174" cy="124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7814" y="2697093"/>
            <a:ext cx="33870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000" dirty="0">
                <a:latin typeface="+mn-lt"/>
              </a:rPr>
              <a:t>Екологічне маркування І типу</a:t>
            </a:r>
          </a:p>
          <a:p>
            <a:pPr algn="ctr"/>
            <a:r>
              <a:rPr lang="ru-RU" sz="2000" dirty="0">
                <a:latin typeface="+mn-lt"/>
              </a:rPr>
              <a:t>з</a:t>
            </a:r>
            <a:r>
              <a:rPr lang="uk-UA" sz="2000" dirty="0">
                <a:latin typeface="+mn-lt"/>
              </a:rPr>
              <a:t>гідно з </a:t>
            </a:r>
            <a:r>
              <a:rPr lang="en-US" sz="2000" dirty="0">
                <a:latin typeface="+mn-lt"/>
              </a:rPr>
              <a:t>ISO 14024</a:t>
            </a:r>
            <a:endParaRPr lang="ru-RU" sz="2000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2237" y="5105304"/>
            <a:ext cx="31582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000" dirty="0">
                <a:latin typeface="+mn-lt"/>
              </a:rPr>
              <a:t>Маркування що вказує </a:t>
            </a:r>
          </a:p>
          <a:p>
            <a:pPr algn="ctr"/>
            <a:r>
              <a:rPr lang="uk-UA" sz="2000" dirty="0">
                <a:latin typeface="+mn-lt"/>
              </a:rPr>
              <a:t>на відповідність стандартів</a:t>
            </a:r>
          </a:p>
          <a:p>
            <a:pPr algn="ctr"/>
            <a:r>
              <a:rPr lang="uk-UA" sz="2000" dirty="0">
                <a:latin typeface="+mn-lt"/>
              </a:rPr>
              <a:t> сталого управління лісами</a:t>
            </a:r>
            <a:endParaRPr lang="ru-RU" sz="2000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14857" y="2347518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+mn-lt"/>
              </a:rPr>
              <a:t>ЄС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38418" y="2307974"/>
            <a:ext cx="2305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+mn-lt"/>
              </a:rPr>
              <a:t>Скандинавські країни</a:t>
            </a:r>
          </a:p>
        </p:txBody>
      </p:sp>
    </p:spTree>
    <p:extLst>
      <p:ext uri="{BB962C8B-B14F-4D97-AF65-F5344CB8AC3E}">
        <p14:creationId xmlns:p14="http://schemas.microsoft.com/office/powerpoint/2010/main" val="1556257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2779" y="610131"/>
            <a:ext cx="94007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600" b="1" dirty="0">
                <a:solidFill>
                  <a:srgbClr val="74B230"/>
                </a:solidFill>
                <a:latin typeface="+mn-lt"/>
              </a:rPr>
              <a:t>ЩО ТАКЕ ЕКОЛОГІЧНЕ МАРКУВАННЯ І ТИПУ?</a:t>
            </a:r>
            <a:endParaRPr lang="ru-RU" sz="3600" b="1" dirty="0">
              <a:solidFill>
                <a:srgbClr val="74B230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07981" y="1860928"/>
            <a:ext cx="650116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+mn-lt"/>
              </a:rPr>
              <a:t>Логотип якій є знаком відповідності екологічним стандартам на певну</a:t>
            </a:r>
          </a:p>
          <a:p>
            <a:r>
              <a:rPr lang="uk-UA" sz="2400" dirty="0">
                <a:latin typeface="+mn-lt"/>
              </a:rPr>
              <a:t>категорію продукції. </a:t>
            </a:r>
          </a:p>
          <a:p>
            <a:endParaRPr lang="uk-UA" sz="2400" dirty="0">
              <a:latin typeface="+mn-lt"/>
            </a:endParaRPr>
          </a:p>
          <a:p>
            <a:r>
              <a:rPr lang="uk-UA" sz="2400" dirty="0">
                <a:latin typeface="+mn-lt"/>
              </a:rPr>
              <a:t>Повинен застосовуватись з посиланням на номер екологічного сертифікату та схему сертифікації згідно з ISO 14024.</a:t>
            </a:r>
          </a:p>
          <a:p>
            <a:endParaRPr lang="uk-UA" sz="2400" dirty="0">
              <a:latin typeface="+mn-lt"/>
            </a:endParaRPr>
          </a:p>
          <a:p>
            <a:r>
              <a:rPr lang="uk-UA" sz="2400" dirty="0">
                <a:latin typeface="+mn-lt"/>
              </a:rPr>
              <a:t>Може застосовуватись на різних категоріях продукції у поєднанні зі словом   «екологічний», «еко» на законних підставах.</a:t>
            </a:r>
          </a:p>
        </p:txBody>
      </p:sp>
      <p:pic>
        <p:nvPicPr>
          <p:cNvPr id="3074" name="Picture 2" descr="https://www.ecolabel.org.ua/images/2020/2020-05-28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975" y="1692883"/>
            <a:ext cx="2107906" cy="2625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право 4"/>
          <p:cNvSpPr/>
          <p:nvPr/>
        </p:nvSpPr>
        <p:spPr>
          <a:xfrm>
            <a:off x="4521819" y="2286182"/>
            <a:ext cx="557561" cy="423746"/>
          </a:xfrm>
          <a:prstGeom prst="rightArrow">
            <a:avLst/>
          </a:prstGeom>
          <a:solidFill>
            <a:srgbClr val="74B23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>
            <a:off x="4521819" y="3754335"/>
            <a:ext cx="557561" cy="423746"/>
          </a:xfrm>
          <a:prstGeom prst="rightArrow">
            <a:avLst/>
          </a:prstGeom>
          <a:solidFill>
            <a:srgbClr val="74B23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4521818" y="5215054"/>
            <a:ext cx="557561" cy="423746"/>
          </a:xfrm>
          <a:prstGeom prst="rightArrow">
            <a:avLst/>
          </a:prstGeom>
          <a:solidFill>
            <a:srgbClr val="74B23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3" descr="ÐÐ°ÑÑÐ¸Ð½ÐºÐ¸ Ð¿Ð¾ Ð·Ð°Ð¿ÑÐ¾ÑÑ IS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610" y="5243823"/>
            <a:ext cx="2151494" cy="107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90600" y="4459381"/>
            <a:ext cx="36467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uk-UA" altLang="ru-RU" b="1" dirty="0"/>
              <a:t>І тип екологічного маркування згідно з </a:t>
            </a:r>
            <a:r>
              <a:rPr lang="en-US" altLang="ru-RU" b="1" dirty="0"/>
              <a:t>ISO 14024</a:t>
            </a:r>
            <a:endParaRPr lang="ru-RU" altLang="ru-RU" b="1" dirty="0"/>
          </a:p>
        </p:txBody>
      </p:sp>
    </p:spTree>
    <p:extLst>
      <p:ext uri="{BB962C8B-B14F-4D97-AF65-F5344CB8AC3E}">
        <p14:creationId xmlns:p14="http://schemas.microsoft.com/office/powerpoint/2010/main" val="36758715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34" y="406401"/>
            <a:ext cx="3816351" cy="2620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47" name="AutoShape 6" descr="Картинки по запросу tco ecolabel"/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57348" name="AutoShape 8" descr="Картинки по запросу tco ecolabel"/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57349" name="AutoShape 10" descr="Картинки по запросу tco ecolabel"/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57350" name="Picture 11" descr="siegel-lapt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034" y="1716618"/>
            <a:ext cx="6415617" cy="3007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1" name="Rectangle 12"/>
          <p:cNvSpPr>
            <a:spLocks noChangeArrowheads="1"/>
          </p:cNvSpPr>
          <p:nvPr/>
        </p:nvSpPr>
        <p:spPr bwMode="auto">
          <a:xfrm>
            <a:off x="611717" y="3052233"/>
            <a:ext cx="4392083" cy="1959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9170" eaLnBrk="1" hangingPunct="1"/>
            <a:r>
              <a:rPr lang="uk-UA" altLang="ru-RU" sz="1733" dirty="0">
                <a:latin typeface="+mn-lt"/>
              </a:rPr>
              <a:t>Ергономіка</a:t>
            </a:r>
          </a:p>
          <a:p>
            <a:pPr defTabSz="1219170" eaLnBrk="1" hangingPunct="1"/>
            <a:endParaRPr lang="uk-UA" altLang="ru-RU" sz="1733" dirty="0">
              <a:latin typeface="+mn-lt"/>
            </a:endParaRPr>
          </a:p>
          <a:p>
            <a:pPr defTabSz="1219170" eaLnBrk="1" hangingPunct="1"/>
            <a:r>
              <a:rPr lang="uk-UA" altLang="ru-RU" sz="1733" dirty="0">
                <a:latin typeface="+mn-lt"/>
              </a:rPr>
              <a:t>Емісії</a:t>
            </a:r>
          </a:p>
          <a:p>
            <a:pPr defTabSz="1219170" eaLnBrk="1" hangingPunct="1"/>
            <a:endParaRPr lang="uk-UA" altLang="ru-RU" sz="1733" dirty="0">
              <a:latin typeface="+mn-lt"/>
            </a:endParaRPr>
          </a:p>
          <a:p>
            <a:pPr defTabSz="1219170" eaLnBrk="1" hangingPunct="1"/>
            <a:r>
              <a:rPr lang="uk-UA" altLang="ru-RU" sz="1733" dirty="0">
                <a:latin typeface="+mn-lt"/>
              </a:rPr>
              <a:t>Енергія</a:t>
            </a:r>
          </a:p>
          <a:p>
            <a:pPr defTabSz="1219170" eaLnBrk="1" hangingPunct="1"/>
            <a:endParaRPr lang="uk-UA" altLang="ru-RU" sz="1733" dirty="0">
              <a:latin typeface="+mn-lt"/>
            </a:endParaRPr>
          </a:p>
          <a:p>
            <a:pPr defTabSz="1219170" eaLnBrk="1" hangingPunct="1"/>
            <a:r>
              <a:rPr lang="uk-UA" altLang="ru-RU" sz="1733" dirty="0">
                <a:latin typeface="+mn-lt"/>
              </a:rPr>
              <a:t>Екологія</a:t>
            </a:r>
          </a:p>
        </p:txBody>
      </p:sp>
      <p:sp>
        <p:nvSpPr>
          <p:cNvPr id="57352" name="Text Box 13"/>
          <p:cNvSpPr txBox="1">
            <a:spLocks noChangeArrowheads="1"/>
          </p:cNvSpPr>
          <p:nvPr/>
        </p:nvSpPr>
        <p:spPr bwMode="auto">
          <a:xfrm>
            <a:off x="5615518" y="579967"/>
            <a:ext cx="4095929" cy="892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9170" eaLnBrk="1" hangingPunct="1"/>
            <a:r>
              <a:rPr lang="ru-RU" altLang="ru-RU" sz="1733"/>
              <a:t>Про</a:t>
            </a:r>
            <a:r>
              <a:rPr lang="uk-UA" altLang="ru-RU" sz="1733"/>
              <a:t>фспілка Шведської Конфедерації </a:t>
            </a:r>
            <a:endParaRPr lang="ru-RU" altLang="ru-RU" sz="1733"/>
          </a:p>
          <a:p>
            <a:pPr defTabSz="1219170" eaLnBrk="1" hangingPunct="1"/>
            <a:endParaRPr lang="ru-RU" altLang="ru-RU" sz="1733" i="1"/>
          </a:p>
          <a:p>
            <a:pPr defTabSz="1219170" eaLnBrk="1" hangingPunct="1"/>
            <a:r>
              <a:rPr lang="ru-RU" altLang="ru-RU" sz="1733" i="1"/>
              <a:t>Tjänstemännens Centralorganisation</a:t>
            </a:r>
            <a:endParaRPr lang="ru-RU" altLang="ru-RU" sz="1733"/>
          </a:p>
        </p:txBody>
      </p:sp>
      <p:sp>
        <p:nvSpPr>
          <p:cNvPr id="57353" name="Прямоугольник 2"/>
          <p:cNvSpPr>
            <a:spLocks noChangeArrowheads="1"/>
          </p:cNvSpPr>
          <p:nvPr/>
        </p:nvSpPr>
        <p:spPr bwMode="auto">
          <a:xfrm>
            <a:off x="5293784" y="5069417"/>
            <a:ext cx="6096000" cy="922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uk-UA" altLang="ru-RU" dirty="0">
                <a:latin typeface="+mn-lt"/>
              </a:rPr>
              <a:t>Ергономіка дисплея і робочого місця, електромагнітні випромінювання, акустичний шум, електробезпека, екологічність матеріалів, енергоефективність.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01583"/>
            <a:ext cx="4796246" cy="99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184708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7814" y="276047"/>
            <a:ext cx="10887486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uk-UA" sz="2400" b="1" kern="100" dirty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Інформація про технічні, якісні та кількісні</a:t>
            </a:r>
            <a:r>
              <a:rPr lang="uk-UA" sz="2400" b="1" kern="1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uk-UA" sz="2400" b="1" kern="100" dirty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характеристики предмета закупівлі</a:t>
            </a:r>
            <a:endParaRPr lang="uk-UA" sz="2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07814" y="2349758"/>
            <a:ext cx="10143460" cy="178510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2200" b="1" dirty="0">
                <a:latin typeface="+mn-lt"/>
              </a:rPr>
              <a:t>Варіант</a:t>
            </a:r>
            <a:r>
              <a:rPr lang="en-US" sz="2200" b="1" dirty="0">
                <a:latin typeface="+mn-lt"/>
              </a:rPr>
              <a:t> </a:t>
            </a:r>
            <a:r>
              <a:rPr lang="uk-UA" sz="2200" b="1" dirty="0">
                <a:latin typeface="+mn-lt"/>
              </a:rPr>
              <a:t>Б</a:t>
            </a:r>
          </a:p>
          <a:p>
            <a:r>
              <a:rPr lang="uk-UA" sz="2200" dirty="0">
                <a:latin typeface="+mn-lt"/>
              </a:rPr>
              <a:t>Папір для друку повинен відповідати вимогам екологічних критеріїв що встановлені згідно з ISO 14024 в межах програм екологічного маркування Е</a:t>
            </a:r>
            <a:r>
              <a:rPr lang="en-US" sz="2200" dirty="0">
                <a:latin typeface="+mn-lt"/>
              </a:rPr>
              <a:t>colabel.EU, The Nordic Swan Ecolabel</a:t>
            </a:r>
            <a:r>
              <a:rPr lang="uk-UA" sz="2200" dirty="0">
                <a:latin typeface="+mn-lt"/>
              </a:rPr>
              <a:t>, </a:t>
            </a:r>
            <a:r>
              <a:rPr lang="en-US" sz="2200" dirty="0">
                <a:latin typeface="+mn-lt"/>
              </a:rPr>
              <a:t>Blue Angel </a:t>
            </a:r>
            <a:r>
              <a:rPr lang="uk-UA" sz="2200" dirty="0">
                <a:latin typeface="+mn-lt"/>
              </a:rPr>
              <a:t>або інші що мають міжнародне визнання.</a:t>
            </a:r>
            <a:endParaRPr lang="ru-RU" dirty="0"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31357" y="4134862"/>
            <a:ext cx="999587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200" b="1" dirty="0">
                <a:latin typeface="+mn-lt"/>
              </a:rPr>
              <a:t>Підтвердні документи</a:t>
            </a:r>
          </a:p>
          <a:p>
            <a:r>
              <a:rPr lang="en-US" sz="2200" dirty="0">
                <a:latin typeface="+mn-lt"/>
              </a:rPr>
              <a:t>1)</a:t>
            </a:r>
            <a:r>
              <a:rPr lang="uk-UA" sz="2200" dirty="0">
                <a:latin typeface="+mn-lt"/>
              </a:rPr>
              <a:t> Копія сертифікату про підтвердження відповідності встановленим екологічним критеріям на </a:t>
            </a:r>
            <a:r>
              <a:rPr lang="uk-UA" sz="22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назва категорії продукції</a:t>
            </a:r>
            <a:r>
              <a:rPr lang="uk-UA" sz="2200" dirty="0">
                <a:latin typeface="+mn-lt"/>
              </a:rPr>
              <a:t>;</a:t>
            </a:r>
          </a:p>
          <a:p>
            <a:r>
              <a:rPr lang="en-US" sz="2200" dirty="0">
                <a:latin typeface="+mn-lt"/>
              </a:rPr>
              <a:t>2)</a:t>
            </a:r>
            <a:r>
              <a:rPr lang="uk-UA" sz="2200" dirty="0">
                <a:latin typeface="+mn-lt"/>
              </a:rPr>
              <a:t>  Копія атестату акредитації органу з оцінки відповідності який видав сертифікат.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31357" y="960952"/>
            <a:ext cx="991967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200" b="1" dirty="0">
                <a:latin typeface="+mn-lt"/>
              </a:rPr>
              <a:t>Варіант</a:t>
            </a:r>
            <a:r>
              <a:rPr lang="en-US" sz="2200" b="1" dirty="0">
                <a:latin typeface="+mn-lt"/>
              </a:rPr>
              <a:t> A</a:t>
            </a:r>
            <a:endParaRPr lang="uk-UA" sz="2200" b="1" dirty="0">
              <a:latin typeface="+mn-lt"/>
            </a:endParaRPr>
          </a:p>
          <a:p>
            <a:r>
              <a:rPr lang="uk-UA" sz="22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Назва предмету закупівлі  </a:t>
            </a:r>
            <a:r>
              <a:rPr lang="uk-UA" sz="2200" dirty="0">
                <a:latin typeface="+mn-lt"/>
              </a:rPr>
              <a:t>повинні відповідати вимогам екологічних критеріїв на </a:t>
            </a:r>
            <a:r>
              <a:rPr lang="uk-UA" sz="22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назва категорії продукції</a:t>
            </a:r>
            <a:r>
              <a:rPr lang="uk-UA" sz="2200" dirty="0">
                <a:latin typeface="+mn-lt"/>
              </a:rPr>
              <a:t>, що встановлені згідно з </a:t>
            </a:r>
            <a:r>
              <a:rPr lang="uk-UA" sz="2200" u="sng" dirty="0">
                <a:latin typeface="+mn-lt"/>
              </a:rPr>
              <a:t>чинною редакцією  ДСТУ ISO 14024 (ISO 14024)</a:t>
            </a:r>
            <a:r>
              <a:rPr lang="uk-UA" sz="2200" dirty="0">
                <a:latin typeface="+mn-lt"/>
              </a:rPr>
              <a:t>.</a:t>
            </a:r>
            <a:endParaRPr lang="ru-RU" sz="2200" dirty="0"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76386" y="5822925"/>
            <a:ext cx="9701957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2200" b="1" dirty="0">
                <a:latin typeface="+mn-lt"/>
              </a:rPr>
              <a:t>Підтвердження відповідності Варіанта </a:t>
            </a:r>
            <a:r>
              <a:rPr lang="en-US" sz="2200" b="1" dirty="0">
                <a:latin typeface="+mn-lt"/>
              </a:rPr>
              <a:t> </a:t>
            </a:r>
            <a:r>
              <a:rPr lang="uk-UA" sz="2200" b="1" dirty="0">
                <a:latin typeface="+mn-lt"/>
              </a:rPr>
              <a:t>Б є презумпцією відповідності </a:t>
            </a:r>
            <a:r>
              <a:rPr lang="uk-UA" sz="2200" b="1" dirty="0" err="1">
                <a:latin typeface="+mn-lt"/>
              </a:rPr>
              <a:t>вимозі</a:t>
            </a:r>
            <a:r>
              <a:rPr lang="uk-UA" sz="2200" b="1" dirty="0">
                <a:latin typeface="+mn-lt"/>
              </a:rPr>
              <a:t> у Варіанті А.</a:t>
            </a:r>
          </a:p>
        </p:txBody>
      </p:sp>
      <p:pic>
        <p:nvPicPr>
          <p:cNvPr id="9" name="Picture 2" descr="Зеленая галочка круглый знак-Vista значок-Бесплатные Икона Скачать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357" y="5581412"/>
            <a:ext cx="913913" cy="91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5003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88828" y="564654"/>
            <a:ext cx="11061658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uk-UA" sz="2400" b="1" kern="100" dirty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Інформація про технічні, якісні та кількісні</a:t>
            </a:r>
            <a:r>
              <a:rPr lang="uk-UA" sz="2400" b="1" kern="1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uk-UA" sz="2400" b="1" kern="100" dirty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характеристики предмета закупівлі</a:t>
            </a:r>
            <a:endParaRPr lang="uk-UA" sz="2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31358" y="1305342"/>
            <a:ext cx="10143460" cy="14465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2200" b="1" dirty="0">
                <a:latin typeface="+mn-lt"/>
              </a:rPr>
              <a:t>Лакофарбові матеріали </a:t>
            </a:r>
            <a:r>
              <a:rPr lang="uk-UA" sz="2200" dirty="0">
                <a:latin typeface="+mn-lt"/>
              </a:rPr>
              <a:t>повинні відповідати вимогам екологічних критеріїв на дану категорію продукції, що встановлені згідно з </a:t>
            </a:r>
            <a:r>
              <a:rPr lang="uk-UA" sz="2200" u="sng" dirty="0">
                <a:latin typeface="+mn-lt"/>
              </a:rPr>
              <a:t>чинною редакцією ДСТУ ISO 14024</a:t>
            </a:r>
            <a:r>
              <a:rPr lang="uk-UA" sz="2200" dirty="0">
                <a:latin typeface="+mn-lt"/>
              </a:rPr>
              <a:t>.</a:t>
            </a:r>
            <a:endParaRPr lang="ru-RU" sz="2200" dirty="0">
              <a:latin typeface="+mn-lt"/>
            </a:endParaRPr>
          </a:p>
          <a:p>
            <a:r>
              <a:rPr lang="uk-UA" sz="2200" dirty="0">
                <a:latin typeface="+mn-lt"/>
              </a:rPr>
              <a:t> </a:t>
            </a:r>
            <a:endParaRPr lang="ru-RU" sz="2200" dirty="0"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18167" y="3244334"/>
            <a:ext cx="9634869" cy="29546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b="1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Роз'яснення</a:t>
            </a:r>
          </a:p>
          <a:p>
            <a:pPr algn="just">
              <a:spcAft>
                <a:spcPts val="0"/>
              </a:spcAft>
            </a:pPr>
            <a:r>
              <a:rPr lang="uk-UA" sz="1200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</a:p>
          <a:p>
            <a:pPr algn="just">
              <a:spcAft>
                <a:spcPts val="0"/>
              </a:spcAft>
            </a:pPr>
            <a:r>
              <a:rPr lang="uk-UA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На сьогодні діють ДСТУ ISO 14024:2018 та ДСТУ ISO 14024:2002.</a:t>
            </a:r>
          </a:p>
          <a:p>
            <a:pPr algn="just">
              <a:spcAft>
                <a:spcPts val="0"/>
              </a:spcAft>
            </a:pPr>
            <a:r>
              <a:rPr lang="uk-UA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Дія ДСТУ ISO 14024:2002 подовжено до 01.01.2022 р. за наказом національного органу стандартизації (ДП «</a:t>
            </a:r>
            <a:r>
              <a:rPr lang="uk-UA" kern="100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УкрНДНЦ</a:t>
            </a:r>
            <a:r>
              <a:rPr lang="uk-UA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») від 17.12.2019 № 424. </a:t>
            </a:r>
          </a:p>
          <a:p>
            <a:pPr algn="just">
              <a:spcAft>
                <a:spcPts val="0"/>
              </a:spcAft>
            </a:pPr>
            <a:endParaRPr lang="uk-UA" sz="1200" kern="1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Зазначення в тендерній документації вимоги з посиланням на одну з редакцій 2018 або 2002 року є дискримінаційною умовою по відношенню до учасників, які мають сертифікати відповідності екологічним критеріям на продукцію, що розроблені у різний період дії </a:t>
            </a:r>
            <a:r>
              <a:rPr lang="uk-UA" dirty="0">
                <a:latin typeface="+mn-lt"/>
              </a:rPr>
              <a:t>ДСТУ </a:t>
            </a:r>
            <a:r>
              <a:rPr lang="en-US" dirty="0">
                <a:latin typeface="+mn-lt"/>
              </a:rPr>
              <a:t>ISO</a:t>
            </a:r>
            <a:r>
              <a:rPr lang="uk-UA" dirty="0">
                <a:latin typeface="+mn-lt"/>
              </a:rPr>
              <a:t> 14024. Це  є</a:t>
            </a:r>
            <a:r>
              <a:rPr lang="uk-UA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 порушенням вимоги п.  4 ч. 1 та ч. 4 статті 5, ч.  4  статті 22 Закону України «Про публічні закупівлі», якими передбачена недискримінація учасників.</a:t>
            </a:r>
            <a:endParaRPr lang="ru-RU" kern="100" dirty="0">
              <a:effectLst/>
              <a:latin typeface="+mn-lt"/>
              <a:ea typeface="SimSun" panose="02010600030101010101" pitchFamily="2" charset="-122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4205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49795" y="3881968"/>
            <a:ext cx="9058939" cy="240065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b="1" dirty="0">
                <a:latin typeface="+mn-lt"/>
              </a:rPr>
              <a:t>Роз'яснення </a:t>
            </a:r>
          </a:p>
          <a:p>
            <a:endParaRPr lang="uk-UA" sz="1000" dirty="0">
              <a:latin typeface="+mn-lt"/>
            </a:endParaRPr>
          </a:p>
          <a:p>
            <a:r>
              <a:rPr lang="uk-UA" dirty="0">
                <a:latin typeface="+mn-lt"/>
              </a:rPr>
              <a:t>Атестат акредитації має бути виданий національним органом з акредитації (Національне агентство з акредитації України) у порядку згідно з Законом України «Про акредитацію органів з оцінки відповідності» від 17.05.2001 № 2407-III. </a:t>
            </a:r>
          </a:p>
          <a:p>
            <a:endParaRPr lang="uk-UA" sz="1400" dirty="0">
              <a:latin typeface="+mn-lt"/>
            </a:endParaRPr>
          </a:p>
          <a:p>
            <a:r>
              <a:rPr lang="uk-UA" dirty="0">
                <a:latin typeface="+mn-lt"/>
              </a:rPr>
              <a:t>В атестаті акредитації (і додатках до нього, за наявністю) повинна бути зазначена галузь акредитації органу з оцінки відповідності за екологічними критеріями програми екологічного маркування І типу на таку категорію продукції, як “лакофарбові матеріали”.</a:t>
            </a:r>
            <a:endParaRPr lang="uk-UA" kern="100" dirty="0">
              <a:latin typeface="+mn-lt"/>
              <a:ea typeface="SimSun" panose="02010600030101010101" pitchFamily="2" charset="-122"/>
              <a:cs typeface="Mangal" panose="02040503050203030202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26041" y="1746257"/>
            <a:ext cx="10382693" cy="178510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2200" dirty="0">
                <a:latin typeface="+mn-lt"/>
              </a:rPr>
              <a:t>Для підтвердження встановленої вимоги у складі тендерної пропозиції </a:t>
            </a:r>
            <a:r>
              <a:rPr lang="uk-UA" sz="2200" b="1" dirty="0">
                <a:latin typeface="+mn-lt"/>
              </a:rPr>
              <a:t>необхідно надати копії</a:t>
            </a:r>
            <a:r>
              <a:rPr lang="uk-UA" sz="2200" dirty="0">
                <a:latin typeface="+mn-lt"/>
              </a:rPr>
              <a:t>:</a:t>
            </a:r>
          </a:p>
          <a:p>
            <a:r>
              <a:rPr lang="en-US" sz="2200" dirty="0">
                <a:latin typeface="+mn-lt"/>
              </a:rPr>
              <a:t>1)</a:t>
            </a:r>
            <a:r>
              <a:rPr lang="uk-UA" sz="2200" dirty="0">
                <a:latin typeface="+mn-lt"/>
              </a:rPr>
              <a:t> сертифікату про підтвердження відповідності лакофарбових матеріалів</a:t>
            </a:r>
            <a:r>
              <a:rPr lang="uk-UA" sz="2200" b="1" dirty="0">
                <a:latin typeface="+mn-lt"/>
              </a:rPr>
              <a:t> </a:t>
            </a:r>
            <a:r>
              <a:rPr lang="uk-UA" sz="2200" dirty="0">
                <a:latin typeface="+mn-lt"/>
              </a:rPr>
              <a:t>встановленим екологічним критеріям;</a:t>
            </a:r>
          </a:p>
          <a:p>
            <a:r>
              <a:rPr lang="en-US" sz="2200" dirty="0">
                <a:latin typeface="+mn-lt"/>
              </a:rPr>
              <a:t>2)</a:t>
            </a:r>
            <a:r>
              <a:rPr lang="uk-UA" sz="2200" dirty="0">
                <a:latin typeface="+mn-lt"/>
              </a:rPr>
              <a:t>  атестату акредитації органу з оцінки відповідності який видав сертифікат.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88828" y="564654"/>
            <a:ext cx="10996343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uk-UA" sz="2400" b="1" kern="100" dirty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Інформація про технічні, якісні та кількісні</a:t>
            </a:r>
            <a:r>
              <a:rPr lang="uk-UA" sz="2400" b="1" kern="1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uk-UA" sz="2400" b="1" kern="100" dirty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характеристики предмета закупівлі (продовження)</a:t>
            </a:r>
            <a:endParaRPr lang="uk-UA" sz="24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512052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4401" y="1137099"/>
            <a:ext cx="10374085" cy="535531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kern="100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  <a:cs typeface="Mangal" panose="02040503050203030202" pitchFamily="18" charset="0"/>
              </a:rPr>
              <a:t>Стандарт </a:t>
            </a:r>
            <a:r>
              <a:rPr lang="uk-UA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ДСТУ </a:t>
            </a:r>
            <a:r>
              <a:rPr lang="en-US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ISO</a:t>
            </a:r>
            <a:r>
              <a:rPr lang="uk-UA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 14001:2015 установлює вимоги до системи екологічного управління, що їх організація може використовувати для підвищення своєї дієвості. </a:t>
            </a:r>
          </a:p>
          <a:p>
            <a:pPr algn="just">
              <a:spcAft>
                <a:spcPts val="0"/>
              </a:spcAft>
            </a:pPr>
            <a:endParaRPr lang="uk-UA" sz="1400" kern="100" dirty="0">
              <a:solidFill>
                <a:srgbClr val="000000"/>
              </a:solidFill>
              <a:latin typeface="+mn-lt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kern="100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Призначеність</a:t>
            </a:r>
            <a:r>
              <a:rPr lang="uk-UA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 цього стандарту - надати організаціям загальну схему діяльності задля охорони довкілля та реагування на зміни умов довкілля в рівноважному поєднанні з соціально-економічними потребами. </a:t>
            </a:r>
            <a:r>
              <a:rPr lang="uk-UA" b="1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Об'єктом сертифікації згідно з ДСТУ </a:t>
            </a:r>
            <a:r>
              <a:rPr lang="en-US" b="1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ISO</a:t>
            </a:r>
            <a:r>
              <a:rPr lang="uk-UA" b="1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 14001 є система екологічного управління. </a:t>
            </a:r>
            <a:r>
              <a:rPr lang="uk-UA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Тобто даний стандарт й, відповідно, сертифікат відповідності згідно з ДСТУ </a:t>
            </a:r>
            <a:r>
              <a:rPr lang="en-US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ISO</a:t>
            </a:r>
            <a:r>
              <a:rPr lang="uk-UA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 14001, не має безпосереднього відношення до товару, що є предметом закупівлі, у тому числі його технічних, якісних та кількісних характеристик, зазначення яких передбачено п. 3 ч. 2 статті 22 Закону України «Про публічні закупівлі», а також не встановлює будь-яких вимог до предмета закупівлі, для того, щоб вимагати сертифікати відповідності відповідно до п. 4 ч. 2 статті 22 Закону України «Про публічні закупівлі». </a:t>
            </a:r>
          </a:p>
          <a:p>
            <a:pPr algn="just">
              <a:spcAft>
                <a:spcPts val="0"/>
              </a:spcAft>
            </a:pPr>
            <a:endParaRPr lang="ru-RU" sz="1400" kern="100" dirty="0">
              <a:latin typeface="+mn-lt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b="1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ДСТУ </a:t>
            </a:r>
            <a:r>
              <a:rPr lang="en-US" b="1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ISO</a:t>
            </a:r>
            <a:r>
              <a:rPr lang="uk-UA" b="1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 14001 та ДСТУ ISO 14024 не є взаємозамінними</a:t>
            </a:r>
            <a:r>
              <a:rPr lang="uk-UA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. Стандарт ДСТУ ISO 14024, на відміну від  ДСТУ </a:t>
            </a:r>
            <a:r>
              <a:rPr lang="en-US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ISO</a:t>
            </a:r>
            <a:r>
              <a:rPr lang="uk-UA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 14001, установлює принципи та методи, застосовні для розроблення програм екологічного маркування типу I, включаючи вибір категорій продукції, екологічних критеріїв продукції і функціональних характеристик продукції, а також для оцінювання та демонстрування відповідності.</a:t>
            </a:r>
          </a:p>
          <a:p>
            <a:pPr algn="just">
              <a:spcAft>
                <a:spcPts val="0"/>
              </a:spcAft>
            </a:pPr>
            <a:endParaRPr lang="uk-UA" sz="1400" kern="100" dirty="0">
              <a:solidFill>
                <a:srgbClr val="000000"/>
              </a:solidFill>
              <a:latin typeface="+mn-lt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Відповідно, екологічні критерії, що розроблені згідно з ДСТУ ISO 14024, встановлюють вимоги саме до продукції, що відповідає вимогам Закону України «Про публічні закупівлі». </a:t>
            </a:r>
            <a:endParaRPr lang="ru-RU" kern="100" dirty="0">
              <a:effectLst/>
              <a:latin typeface="+mn-lt"/>
              <a:ea typeface="SimSun" panose="02010600030101010101" pitchFamily="2" charset="-122"/>
              <a:cs typeface="Mangal" panose="02040503050203030202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9737" y="343637"/>
            <a:ext cx="1000125" cy="7239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16158" y="413199"/>
            <a:ext cx="3003579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uk-UA" sz="3200" b="1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ДСТУ </a:t>
            </a:r>
            <a:r>
              <a:rPr lang="en-US" sz="3200" b="1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ISO</a:t>
            </a:r>
            <a:r>
              <a:rPr lang="uk-UA" sz="3200" b="1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 14001 </a:t>
            </a:r>
            <a:endParaRPr lang="ru-RU" sz="3200" dirty="0"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91478" y="413199"/>
            <a:ext cx="3003579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uk-UA" sz="3200" b="1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ДСТУ </a:t>
            </a:r>
            <a:r>
              <a:rPr lang="en-US" sz="3200" b="1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ISO</a:t>
            </a:r>
            <a:r>
              <a:rPr lang="uk-UA" sz="3200" b="1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 14024 </a:t>
            </a:r>
            <a:endParaRPr lang="ru-RU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614183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34142" y="673421"/>
            <a:ext cx="10091058" cy="58374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uk-UA" sz="2000" b="1" dirty="0">
                <a:solidFill>
                  <a:srgbClr val="000000"/>
                </a:solidFill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Нецінові критерії</a:t>
            </a:r>
            <a:endParaRPr lang="uk-UA" sz="2000" dirty="0">
              <a:solidFill>
                <a:srgbClr val="000000"/>
              </a:solidFill>
              <a:latin typeface="+mn-lt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endParaRPr lang="uk-UA" sz="1000" dirty="0">
              <a:solidFill>
                <a:srgbClr val="000000"/>
              </a:solidFill>
              <a:latin typeface="+mn-lt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r>
              <a:rPr lang="uk-UA" sz="20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Неціновій критерій не вплине на відбір пропозицій, але може впливати на  вибір надаючи перевагу встановленим критеріям.</a:t>
            </a:r>
            <a:r>
              <a:rPr lang="ru-RU" sz="2000" dirty="0"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r>
              <a:rPr lang="ru-RU" sz="20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+mn-lt"/>
                <a:ea typeface="SimSun" panose="02010600030101010101" pitchFamily="2" charset="-122"/>
              </a:rPr>
              <a:t> </a:t>
            </a:r>
          </a:p>
          <a:p>
            <a:pPr algn="just">
              <a:spcAft>
                <a:spcPts val="750"/>
              </a:spcAft>
            </a:pPr>
            <a:endParaRPr lang="ru-RU" sz="1000" dirty="0">
              <a:solidFill>
                <a:srgbClr val="000000"/>
              </a:solidFill>
              <a:latin typeface="+mn-lt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r>
              <a:rPr lang="uk-UA" sz="2000" dirty="0">
                <a:solidFill>
                  <a:srgbClr val="000000"/>
                </a:solidFill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Оновлений Закон знімає обмеження </a:t>
            </a:r>
            <a:r>
              <a:rPr lang="uk-UA" sz="2000" b="1" u="sng" dirty="0">
                <a:solidFill>
                  <a:srgbClr val="000000"/>
                </a:solidFill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на умови</a:t>
            </a:r>
            <a:r>
              <a:rPr lang="uk-UA" sz="2000" b="1" dirty="0">
                <a:solidFill>
                  <a:srgbClr val="000000"/>
                </a:solidFill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uk-UA" sz="2000" dirty="0">
                <a:solidFill>
                  <a:srgbClr val="000000"/>
                </a:solidFill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застосування нецінових критеріїв. </a:t>
            </a:r>
          </a:p>
          <a:p>
            <a:pPr algn="just">
              <a:spcAft>
                <a:spcPts val="750"/>
              </a:spcAft>
            </a:pPr>
            <a:r>
              <a:rPr lang="uk-UA" sz="2000" dirty="0">
                <a:solidFill>
                  <a:srgbClr val="000000"/>
                </a:solidFill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До цього замовник мав можливість застосовувати їх лише, якщо закупівля матиме складний характер (у тому числі закупівля консультаційних послуг, наукових досліджень, експериментів або розробок, дослідно-конструкторських робіт) і немає постійно діючого ринку.</a:t>
            </a:r>
          </a:p>
          <a:p>
            <a:pPr algn="just">
              <a:spcAft>
                <a:spcPts val="750"/>
              </a:spcAft>
            </a:pPr>
            <a:endParaRPr lang="ru-RU" sz="1000" dirty="0">
              <a:latin typeface="+mn-lt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r>
              <a:rPr lang="uk-UA" sz="2000" dirty="0">
                <a:solidFill>
                  <a:srgbClr val="000000"/>
                </a:solidFill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З 19 квітня 2020 замовник може застосовувати нецінові критерії закуповуючи будь що. </a:t>
            </a:r>
          </a:p>
          <a:p>
            <a:pPr algn="just">
              <a:spcAft>
                <a:spcPts val="750"/>
              </a:spcAft>
            </a:pPr>
            <a:endParaRPr lang="uk-UA" sz="1000" dirty="0">
              <a:solidFill>
                <a:srgbClr val="000000"/>
              </a:solidFill>
              <a:latin typeface="+mn-lt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r>
              <a:rPr lang="uk-UA" sz="2000" dirty="0">
                <a:solidFill>
                  <a:srgbClr val="000000"/>
                </a:solidFill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Питому вагу кожного нецінового критерію та їхню кількість замовник визначатиме  самостійно. </a:t>
            </a:r>
          </a:p>
          <a:p>
            <a:pPr algn="just">
              <a:spcAft>
                <a:spcPts val="750"/>
              </a:spcAft>
            </a:pPr>
            <a:endParaRPr lang="uk-UA" sz="1000" dirty="0">
              <a:solidFill>
                <a:srgbClr val="000000"/>
              </a:solidFill>
              <a:latin typeface="+mn-lt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r>
              <a:rPr lang="uk-UA" sz="2000" b="1" dirty="0">
                <a:solidFill>
                  <a:srgbClr val="000000"/>
                </a:solidFill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Загальна питома вага нецінових критеріїв не може бути вищою ніж 30 %.</a:t>
            </a:r>
            <a:r>
              <a:rPr lang="uk-UA" sz="2000" dirty="0">
                <a:latin typeface="+mn-lt"/>
                <a:ea typeface="SimSun" panose="02010600030101010101" pitchFamily="2" charset="-122"/>
              </a:rPr>
              <a:t> </a:t>
            </a:r>
            <a:endParaRPr lang="ru-RU" sz="2000" dirty="0">
              <a:latin typeface="+mn-lt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66190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4516" y="877436"/>
            <a:ext cx="7326085" cy="56989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uk-UA" b="1" dirty="0">
                <a:solidFill>
                  <a:srgbClr val="000000"/>
                </a:solidFill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Нецінові критерії</a:t>
            </a:r>
            <a:endParaRPr lang="uk-UA" dirty="0">
              <a:solidFill>
                <a:srgbClr val="000000"/>
              </a:solidFill>
              <a:latin typeface="+mn-lt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endParaRPr lang="uk-UA" dirty="0">
              <a:solidFill>
                <a:srgbClr val="000000"/>
              </a:solidFill>
              <a:latin typeface="+mn-lt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uk-UA" dirty="0">
                <a:latin typeface="+mn-lt"/>
              </a:rPr>
              <a:t>Вищенаведені вимоги до </a:t>
            </a:r>
            <a:r>
              <a:rPr lang="uk-UA" b="1" dirty="0">
                <a:latin typeface="+mn-lt"/>
              </a:rPr>
              <a:t>екологічних характеристик </a:t>
            </a:r>
            <a:r>
              <a:rPr lang="uk-UA" dirty="0">
                <a:latin typeface="+mn-lt"/>
              </a:rPr>
              <a:t>варто застосувати </a:t>
            </a:r>
          </a:p>
          <a:p>
            <a:r>
              <a:rPr lang="uk-UA" dirty="0">
                <a:latin typeface="+mn-lt"/>
              </a:rPr>
              <a:t>у якості нецінових критеріїв замість прямих вимог, у разі якщо замовник має намір встановити такі критерії, але при цьому він не впевнений у тому що: </a:t>
            </a:r>
          </a:p>
          <a:p>
            <a:endParaRPr lang="ru-RU" dirty="0">
              <a:latin typeface="+mn-lt"/>
            </a:endParaRPr>
          </a:p>
          <a:p>
            <a:r>
              <a:rPr lang="uk-UA" dirty="0">
                <a:latin typeface="+mn-lt"/>
              </a:rPr>
              <a:t>а) чи є на українському ринку належні конкурентні умови на продукцію що відповідає встановленим вимогам;</a:t>
            </a:r>
          </a:p>
          <a:p>
            <a:endParaRPr lang="ru-RU" dirty="0">
              <a:latin typeface="+mn-lt"/>
            </a:endParaRPr>
          </a:p>
          <a:p>
            <a:r>
              <a:rPr lang="uk-UA" dirty="0">
                <a:latin typeface="+mn-lt"/>
              </a:rPr>
              <a:t>б) ціна на таку продукцію (більша, менша чи така сама як середня ринкова) дозволить здійснити закупівлю в межах передбачених бюджетних видатків;</a:t>
            </a:r>
          </a:p>
          <a:p>
            <a:endParaRPr lang="ru-RU" dirty="0">
              <a:latin typeface="+mn-lt"/>
            </a:endParaRPr>
          </a:p>
          <a:p>
            <a:r>
              <a:rPr lang="uk-UA" dirty="0">
                <a:latin typeface="+mn-lt"/>
              </a:rPr>
              <a:t>в) чи є постачальник такої продукції якій відповідатиме іншим критеріям технічних специфікації тощо.</a:t>
            </a:r>
            <a:endParaRPr lang="ru-RU" dirty="0">
              <a:latin typeface="+mn-lt"/>
            </a:endParaRPr>
          </a:p>
          <a:p>
            <a:pPr algn="just">
              <a:spcAft>
                <a:spcPts val="750"/>
              </a:spcAft>
            </a:pPr>
            <a:endParaRPr lang="ru-RU" dirty="0">
              <a:latin typeface="+mn-lt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uk-UA" dirty="0">
                <a:latin typeface="Calibri" panose="020F0502020204030204" pitchFamily="34" charset="0"/>
                <a:ea typeface="SimSun" panose="02010600030101010101" pitchFamily="2" charset="-122"/>
              </a:rPr>
              <a:t> </a:t>
            </a:r>
            <a:endParaRPr lang="ru-RU" dirty="0">
              <a:latin typeface="Calibri" panose="020F0502020204030204" pitchFamily="34" charset="0"/>
              <a:ea typeface="SimSun" panose="02010600030101010101" pitchFamily="2" charset="-122"/>
            </a:endParaRPr>
          </a:p>
          <a:p>
            <a:pPr>
              <a:spcAft>
                <a:spcPts val="1000"/>
              </a:spcAft>
            </a:pPr>
            <a:r>
              <a:rPr lang="uk-UA" sz="1200" dirty="0">
                <a:latin typeface="Calibri" panose="020F0502020204030204" pitchFamily="34" charset="0"/>
                <a:ea typeface="SimSun" panose="02010600030101010101" pitchFamily="2" charset="-122"/>
              </a:rPr>
              <a:t> </a:t>
            </a:r>
            <a:endParaRPr lang="ru-RU" sz="1200" dirty="0"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pic>
        <p:nvPicPr>
          <p:cNvPr id="3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1" y="1291091"/>
            <a:ext cx="3043869" cy="4500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76138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19884" y="816819"/>
            <a:ext cx="2149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uk-UA" b="1" dirty="0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Нецінові критерії</a:t>
            </a:r>
            <a:endParaRPr lang="uk-UA" dirty="0">
              <a:solidFill>
                <a:srgbClr val="000000"/>
              </a:solidFill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1634150"/>
            <a:ext cx="6096000" cy="3252429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Приведена ціна = Ціна пропозиції / Коефіцієнт корекції (КК)</a:t>
            </a:r>
            <a:endParaRPr lang="ru-RU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2400"/>
              </a:spcBef>
              <a:spcAft>
                <a:spcPts val="1000"/>
              </a:spcAft>
            </a:pPr>
            <a:r>
              <a:rPr lang="uk-UA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Формула розрахунку коефіцієнту корекції</a:t>
            </a:r>
            <a:endParaRPr lang="ru-RU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КК = 1 + (F1 + F2 + ...+</a:t>
            </a:r>
            <a:r>
              <a:rPr lang="uk-UA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Fn</a:t>
            </a:r>
            <a:r>
              <a:rPr lang="uk-UA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)/PV</a:t>
            </a:r>
            <a:endParaRPr lang="ru-RU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де: КК - коефіцієнт корекції,</a:t>
            </a:r>
            <a:endParaRPr lang="ru-RU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F1..Fn - значення кожного нецінового критерію, обраного постачальником,</a:t>
            </a:r>
            <a:endParaRPr lang="ru-RU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PV - вага критерію “Ціна”.</a:t>
            </a:r>
            <a:endParaRPr lang="ru-RU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8379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315" y="248575"/>
            <a:ext cx="6825344" cy="39703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b="1" dirty="0">
                <a:latin typeface="+mn-lt"/>
              </a:rPr>
              <a:t>Учасник торгів, якій подає пропозицію на суму 100 000 грн і виконав усі вимоги нецінових критеріїв вагою 11%</a:t>
            </a:r>
          </a:p>
          <a:p>
            <a:endParaRPr lang="uk-UA" dirty="0">
              <a:latin typeface="+mn-lt"/>
            </a:endParaRPr>
          </a:p>
          <a:p>
            <a:r>
              <a:rPr lang="uk-UA" dirty="0">
                <a:latin typeface="+mn-lt"/>
              </a:rPr>
              <a:t>Коефіцієнт корекції цієї пропозиції буде дорівнювати:</a:t>
            </a:r>
            <a:endParaRPr lang="ru-RU" dirty="0">
              <a:latin typeface="+mn-lt"/>
            </a:endParaRPr>
          </a:p>
          <a:p>
            <a:r>
              <a:rPr lang="uk-UA" dirty="0">
                <a:latin typeface="+mn-lt"/>
              </a:rPr>
              <a:t>КК = 1 + (0,05 + 0,05 + 0,01) / 0,89 = 1,</a:t>
            </a:r>
            <a:r>
              <a:rPr lang="ru-RU" dirty="0">
                <a:latin typeface="+mn-lt"/>
              </a:rPr>
              <a:t>25</a:t>
            </a:r>
          </a:p>
          <a:p>
            <a:r>
              <a:rPr lang="uk-UA" dirty="0">
                <a:latin typeface="+mn-lt"/>
              </a:rPr>
              <a:t>Тоді приведена ціна, з якою Постачальник буде брати участь в аукціоні, буде дорівнювати:</a:t>
            </a:r>
            <a:endParaRPr lang="ru-RU" dirty="0">
              <a:latin typeface="+mn-lt"/>
            </a:endParaRPr>
          </a:p>
          <a:p>
            <a:r>
              <a:rPr lang="uk-UA" dirty="0">
                <a:latin typeface="+mn-lt"/>
              </a:rPr>
              <a:t>100 000 грн./ 1,25 = 80 000 грн.</a:t>
            </a:r>
          </a:p>
          <a:p>
            <a:endParaRPr lang="ru-RU" sz="1200" dirty="0">
              <a:latin typeface="+mn-lt"/>
            </a:endParaRPr>
          </a:p>
          <a:p>
            <a:r>
              <a:rPr lang="uk-UA" dirty="0">
                <a:latin typeface="+mn-lt"/>
              </a:rPr>
              <a:t>Тобто пропозиція в 100 000 грн. яка відповідає сумарному значенню нецінових критеріїв дорівнює 80 000 грн. у конкурентному аукціоні відносно цінової пропозиції учасників які не відповідають вимогам нецінових критеріїв. </a:t>
            </a:r>
          </a:p>
          <a:p>
            <a:endParaRPr lang="uk-UA" dirty="0">
              <a:latin typeface="+mn-lt"/>
            </a:endParaRPr>
          </a:p>
        </p:txBody>
      </p:sp>
      <p:pic>
        <p:nvPicPr>
          <p:cNvPr id="56322" name="Picture 2" descr="Знак Зодиака Весы (Libra) 24.09–23.10 - Знаки Зодиака — характер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2" y="469147"/>
            <a:ext cx="4280685" cy="428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7315" y="4004899"/>
            <a:ext cx="7184498" cy="192360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dirty="0">
                <a:latin typeface="+mn-lt"/>
              </a:rPr>
              <a:t>Важливо знати, що всі </a:t>
            </a:r>
            <a:r>
              <a:rPr lang="uk-UA" i="1" dirty="0">
                <a:latin typeface="+mn-lt"/>
              </a:rPr>
              <a:t>показники</a:t>
            </a:r>
            <a:r>
              <a:rPr lang="uk-UA" dirty="0">
                <a:latin typeface="+mn-lt"/>
              </a:rPr>
              <a:t> у грн. система </a:t>
            </a:r>
            <a:r>
              <a:rPr lang="uk-UA" dirty="0" err="1">
                <a:latin typeface="+mn-lt"/>
              </a:rPr>
              <a:t>ProZorro</a:t>
            </a:r>
            <a:r>
              <a:rPr lang="uk-UA" dirty="0">
                <a:latin typeface="+mn-lt"/>
              </a:rPr>
              <a:t> </a:t>
            </a:r>
          </a:p>
          <a:p>
            <a:r>
              <a:rPr lang="uk-UA" dirty="0">
                <a:latin typeface="+mn-lt"/>
              </a:rPr>
              <a:t>розраховує автоматично. </a:t>
            </a:r>
          </a:p>
          <a:p>
            <a:endParaRPr lang="uk-UA" dirty="0">
              <a:latin typeface="+mn-lt"/>
            </a:endParaRPr>
          </a:p>
          <a:p>
            <a:endParaRPr lang="uk-UA" sz="1100" dirty="0">
              <a:latin typeface="+mn-lt"/>
            </a:endParaRPr>
          </a:p>
          <a:p>
            <a:r>
              <a:rPr lang="uk-UA" dirty="0">
                <a:latin typeface="+mn-lt"/>
              </a:rPr>
              <a:t>Замовнику необхідно лише правильно заповнити форми при </a:t>
            </a:r>
          </a:p>
          <a:p>
            <a:r>
              <a:rPr lang="uk-UA" dirty="0">
                <a:latin typeface="+mn-lt"/>
              </a:rPr>
              <a:t>оголошенні закупівлі та прописати нецінові критерії та їх значення </a:t>
            </a:r>
          </a:p>
          <a:p>
            <a:r>
              <a:rPr lang="uk-UA" dirty="0">
                <a:latin typeface="+mn-lt"/>
              </a:rPr>
              <a:t>в тендерній документації, решту зробить електронна система.</a:t>
            </a:r>
            <a:endParaRPr lang="ru-RU" dirty="0">
              <a:latin typeface="+mn-lt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011813" y="2178757"/>
            <a:ext cx="1197429" cy="45719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8045740" y="2255627"/>
            <a:ext cx="105591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1400" dirty="0">
                <a:latin typeface="+mn-lt"/>
              </a:rPr>
              <a:t>100 000,00</a:t>
            </a:r>
            <a:endParaRPr lang="ru-RU" sz="1400" dirty="0">
              <a:latin typeface="+mn-lt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613571" y="2178757"/>
            <a:ext cx="1197429" cy="45719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0667999" y="2255627"/>
            <a:ext cx="1088572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1400" dirty="0">
                <a:latin typeface="+mn-lt"/>
              </a:rPr>
              <a:t>80000,00</a:t>
            </a:r>
            <a:endParaRPr lang="ru-RU" sz="1400" dirty="0">
              <a:latin typeface="+mn-lt"/>
            </a:endParaRPr>
          </a:p>
        </p:txBody>
      </p:sp>
      <p:pic>
        <p:nvPicPr>
          <p:cNvPr id="56324" name="Picture 4" descr="Украина гривны | Бесплатно значок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970" y="2322825"/>
            <a:ext cx="169061" cy="16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Украина гривны | Бесплатно значок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7257" y="2322824"/>
            <a:ext cx="169061" cy="16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5869" y="4826703"/>
            <a:ext cx="3333750" cy="98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335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259361" y="4068818"/>
            <a:ext cx="913596" cy="3432315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60" y="181746"/>
            <a:ext cx="10637910" cy="6060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5857" y="4811485"/>
            <a:ext cx="1621699" cy="160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091185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Объект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543" y="1312333"/>
            <a:ext cx="8943825" cy="5086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793067"/>
            <a:ext cx="406400" cy="40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Рисунок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484" y="5799667"/>
            <a:ext cx="658283" cy="302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Рисунок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151" y="5774267"/>
            <a:ext cx="770467" cy="298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Рисунок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997"/>
          <a:stretch>
            <a:fillRect/>
          </a:stretch>
        </p:blipFill>
        <p:spPr bwMode="auto">
          <a:xfrm>
            <a:off x="4779433" y="5613400"/>
            <a:ext cx="391584" cy="459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Рисунок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767" y="5636684"/>
            <a:ext cx="575733" cy="573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Рисунок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178" y="356946"/>
            <a:ext cx="2592781" cy="1251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9" name="TextBox 1"/>
          <p:cNvSpPr txBox="1">
            <a:spLocks noChangeArrowheads="1"/>
          </p:cNvSpPr>
          <p:nvPr/>
        </p:nvSpPr>
        <p:spPr bwMode="auto">
          <a:xfrm>
            <a:off x="3335673" y="594404"/>
            <a:ext cx="32791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uk-UA" altLang="ru-RU" sz="1600" b="1" dirty="0"/>
              <a:t>І тип екологічного маркування</a:t>
            </a:r>
          </a:p>
          <a:p>
            <a:pPr eaLnBrk="1" hangingPunct="1"/>
            <a:r>
              <a:rPr lang="en-US" altLang="ru-RU" sz="1600" b="1" dirty="0"/>
              <a:t>ISO 14024</a:t>
            </a:r>
            <a:endParaRPr lang="ru-RU" altLang="ru-RU" sz="1600" b="1" dirty="0"/>
          </a:p>
        </p:txBody>
      </p:sp>
      <p:sp>
        <p:nvSpPr>
          <p:cNvPr id="2" name="Стрелка влево 1"/>
          <p:cNvSpPr/>
          <p:nvPr/>
        </p:nvSpPr>
        <p:spPr>
          <a:xfrm rot="1355949">
            <a:off x="6252914" y="3708122"/>
            <a:ext cx="4257488" cy="106156"/>
          </a:xfrm>
          <a:prstGeom prst="leftArrow">
            <a:avLst/>
          </a:prstGeom>
          <a:solidFill>
            <a:srgbClr val="74B23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4B230"/>
              </a:solidFill>
            </a:endParaRPr>
          </a:p>
        </p:txBody>
      </p:sp>
      <p:pic>
        <p:nvPicPr>
          <p:cNvPr id="12" name="Picture 2" descr="https://www.ecolabel.org.ua/images/2020/2020-05-28-0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358" y="3581400"/>
            <a:ext cx="1161553" cy="144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Логотип WorldEcolabelDay NoTopM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543" y="1312333"/>
            <a:ext cx="2155836" cy="163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1810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412" y="493940"/>
            <a:ext cx="4067175" cy="8191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" y="1356633"/>
            <a:ext cx="2600325" cy="2819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7800" y="1356633"/>
            <a:ext cx="2676525" cy="2819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7388" y="1356633"/>
            <a:ext cx="2447925" cy="27051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7457" y="4420961"/>
            <a:ext cx="3657600" cy="647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91200" y="731487"/>
            <a:ext cx="4996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ЗЕЛЕНІ ПУБЛІЧНІ ЗАКУПІВЛІ. МОДУЛЬ 1-3.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6399" y="5068661"/>
            <a:ext cx="1542372" cy="11616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1201" y="5068661"/>
            <a:ext cx="3376539" cy="115704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4849" y="4625508"/>
            <a:ext cx="160972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230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0508" y="2499165"/>
            <a:ext cx="2131349" cy="208976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45772" y="841797"/>
            <a:ext cx="84690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latin typeface="+mn-lt"/>
              </a:rPr>
              <a:t>Цілі сталого розвитку ООН та екологічне маркування “Зелений журавлик”</a:t>
            </a:r>
            <a:endParaRPr lang="uk-UA" sz="3200" b="1" i="0" dirty="0">
              <a:effectLst/>
              <a:latin typeface="+mn-lt"/>
            </a:endParaRPr>
          </a:p>
        </p:txBody>
      </p:sp>
      <p:pic>
        <p:nvPicPr>
          <p:cNvPr id="6146" name="Рисунок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229" y="2398177"/>
            <a:ext cx="2809875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38944" y="5253335"/>
            <a:ext cx="94705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https://www.greenmind.com.ua/novyny/tsili-stalogo-rozvitku-oon-ta-ekologichne-markuvannya-zelenij-zhuravlik.html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425942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92" y="0"/>
            <a:ext cx="10701867" cy="7567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81" y="205943"/>
            <a:ext cx="1457325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3045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065" y="0"/>
            <a:ext cx="9010649" cy="6737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86" y="256478"/>
            <a:ext cx="1517007" cy="14786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2065" y="256478"/>
            <a:ext cx="7652848" cy="218652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201032" y="2060675"/>
            <a:ext cx="95051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9713">
            <a:off x="8177911" y="2222709"/>
            <a:ext cx="3833284" cy="4614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620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3"/>
          </p:nvPr>
        </p:nvSpPr>
        <p:spPr>
          <a:xfrm>
            <a:off x="348344" y="537290"/>
            <a:ext cx="11471650" cy="427751"/>
          </a:xfrm>
        </p:spPr>
        <p:txBody>
          <a:bodyPr/>
          <a:lstStyle/>
          <a:p>
            <a:pPr marL="0" indent="0" algn="ctr">
              <a:buNone/>
            </a:pPr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СПРИЯННЯ РОЗВИТКУ ЦИРКУЛЯРНОЇ ЕКОНОМІКИ ТА ЗЕЛЕНИХ РИНКІВ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53" y="1222208"/>
            <a:ext cx="6924675" cy="5010150"/>
          </a:xfrm>
          <a:prstGeom prst="rect">
            <a:avLst/>
          </a:prstGeom>
        </p:spPr>
      </p:pic>
      <p:pic>
        <p:nvPicPr>
          <p:cNvPr id="44036" name="Picture 4" descr="http://cpis.org.ua/wp-content/uploads/2020/01/EGD_3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979" y="3280051"/>
            <a:ext cx="3577949" cy="357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Ціль 8. Сприяння поступальному, всеохоплюючому та сталому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723" y="1222208"/>
            <a:ext cx="1690460" cy="168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Ціль 13. Вжиття невідкладних заходів щодо боротьби зі зміною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4470">
            <a:off x="9891610" y="2154717"/>
            <a:ext cx="1637184" cy="1637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Ціль 12. Забезпечення переходу до раціональних моделей споживання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3859">
            <a:off x="7114016" y="2250572"/>
            <a:ext cx="1555711" cy="155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497407"/>
      </p:ext>
    </p:extLst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702" y="1227848"/>
            <a:ext cx="10665792" cy="48599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98819" y="435819"/>
            <a:ext cx="57417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+mn-lt"/>
              </a:rPr>
              <a:t>https://www.greenmind.com.ua/</a:t>
            </a:r>
            <a:endParaRPr lang="ru-RU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7943370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6584" y="438676"/>
            <a:ext cx="6596127" cy="239506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89225" y="3260398"/>
            <a:ext cx="409302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latin typeface="+mn-lt"/>
                <a:ea typeface="Calibri" panose="020F0502020204030204" pitchFamily="34" charset="0"/>
              </a:rPr>
              <a:t>ДЯКУЮ ЗА УВАГУ !!!</a:t>
            </a:r>
            <a:endParaRPr lang="ru-RU" sz="3200" dirty="0"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4070" y="5420075"/>
            <a:ext cx="2373085" cy="682669"/>
          </a:xfrm>
          <a:prstGeom prst="rect">
            <a:avLst/>
          </a:prstGeom>
        </p:spPr>
      </p:pic>
      <p:pic>
        <p:nvPicPr>
          <p:cNvPr id="11" name="Picture 15" descr="ДЕА_лог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0592" y="5201209"/>
            <a:ext cx="961437" cy="921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1" name="Рисунок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302" y="5420075"/>
            <a:ext cx="1727822" cy="70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3" descr="Waste Air &amp; Gas Management — міжнародна виставка технологій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163" y="5636709"/>
            <a:ext cx="2476494" cy="43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017" y="1497020"/>
            <a:ext cx="1823357" cy="1763378"/>
          </a:xfrm>
          <a:prstGeom prst="rect">
            <a:avLst/>
          </a:prstGeom>
        </p:spPr>
      </p:pic>
      <p:pic>
        <p:nvPicPr>
          <p:cNvPr id="13" name="Picture 6" descr="Нет описания фото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65" y="4837935"/>
            <a:ext cx="1672826" cy="159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330613" y="3845173"/>
            <a:ext cx="5738689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Roboto"/>
                <a:hlinkClick r:id="rId9"/>
              </a:rPr>
              <a:t>svitlana.berzina@gmail.com</a:t>
            </a:r>
            <a:endParaRPr lang="en-US" sz="2400" b="1" dirty="0">
              <a:latin typeface="Roboto"/>
            </a:endParaRPr>
          </a:p>
          <a:p>
            <a:pPr algn="ctr"/>
            <a:endParaRPr lang="uk-UA" sz="2400" b="1" dirty="0">
              <a:latin typeface="Roboto"/>
            </a:endParaRPr>
          </a:p>
          <a:p>
            <a:pPr algn="ctr"/>
            <a:r>
              <a:rPr lang="en-US" sz="2400" b="1" i="0" dirty="0" err="1">
                <a:effectLst/>
                <a:latin typeface="Roboto"/>
              </a:rPr>
              <a:t>Viber</a:t>
            </a:r>
            <a:r>
              <a:rPr lang="en-US" sz="2400" b="1" dirty="0">
                <a:latin typeface="Roboto"/>
              </a:rPr>
              <a:t>, </a:t>
            </a:r>
            <a:r>
              <a:rPr lang="en-US" sz="2400" b="1" dirty="0" err="1">
                <a:latin typeface="Roboto"/>
              </a:rPr>
              <a:t>WhatsApp</a:t>
            </a:r>
            <a:r>
              <a:rPr lang="en-US" sz="2400" b="1" dirty="0">
                <a:latin typeface="Roboto"/>
              </a:rPr>
              <a:t> </a:t>
            </a:r>
            <a:r>
              <a:rPr lang="uk-UA" sz="2400" b="1" i="0" dirty="0">
                <a:effectLst/>
                <a:latin typeface="Roboto"/>
              </a:rPr>
              <a:t>+38 099 642 81 57</a:t>
            </a:r>
            <a:endParaRPr lang="en-US" sz="2400" b="1" i="0" dirty="0">
              <a:effectLst/>
              <a:latin typeface="Roboto"/>
            </a:endParaRPr>
          </a:p>
        </p:txBody>
      </p:sp>
      <p:pic>
        <p:nvPicPr>
          <p:cNvPr id="15" name="Picture 2" descr="Міністерство захисту довкілля та природних ресурсів України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337" y="5498427"/>
            <a:ext cx="2000643" cy="54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4788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22"/>
          <a:stretch>
            <a:fillRect/>
          </a:stretch>
        </p:blipFill>
        <p:spPr bwMode="auto">
          <a:xfrm>
            <a:off x="158750" y="1927225"/>
            <a:ext cx="12133263" cy="493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62" b="26385"/>
          <a:stretch>
            <a:fillRect/>
          </a:stretch>
        </p:blipFill>
        <p:spPr bwMode="auto">
          <a:xfrm>
            <a:off x="0" y="1385887"/>
            <a:ext cx="12133263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5">
            <a:extLst>
              <a:ext uri="{FF2B5EF4-FFF2-40B4-BE49-F238E27FC236}">
                <a16:creationId xmlns:a16="http://schemas.microsoft.com/office/drawing/2014/main" id="{54CB769D-A87F-4647-B1BB-554106F2B7B8}"/>
              </a:ext>
            </a:extLst>
          </p:cNvPr>
          <p:cNvSpPr/>
          <p:nvPr/>
        </p:nvSpPr>
        <p:spPr bwMode="auto">
          <a:xfrm>
            <a:off x="0" y="438150"/>
            <a:ext cx="12192000" cy="830263"/>
          </a:xfrm>
          <a:prstGeom prst="rect">
            <a:avLst/>
          </a:prstGeom>
          <a:solidFill>
            <a:srgbClr val="FBAF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ADFF4C18-E07E-47D6-BCC7-7F7FA69D4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787" y="499268"/>
            <a:ext cx="11782425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uk-UA" altLang="ru-RU" sz="4000" b="1" dirty="0">
                <a:latin typeface="+mn-lt"/>
              </a:rPr>
              <a:t>ЗАПИТАННЯ ?</a:t>
            </a:r>
            <a:endParaRPr lang="en-US" altLang="ru-RU" sz="4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5362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184" y="1502389"/>
            <a:ext cx="5984784" cy="394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15" descr="qr-code_EcoLabel">
            <a:extLst>
              <a:ext uri="{FF2B5EF4-FFF2-40B4-BE49-F238E27FC236}">
                <a16:creationId xmlns:a16="http://schemas.microsoft.com/office/drawing/2014/main" id="{F6AF80BB-25ED-472E-92DD-3527BF86C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51" y="850529"/>
            <a:ext cx="1446357" cy="144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App Store PNG Logo, Apple Store (iOS) Icon Free Download - Free ...">
            <a:extLst>
              <a:ext uri="{FF2B5EF4-FFF2-40B4-BE49-F238E27FC236}">
                <a16:creationId xmlns:a16="http://schemas.microsoft.com/office/drawing/2014/main" id="{94D22FD5-5B9D-41B9-94A1-164E15F99D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21"/>
          <a:stretch/>
        </p:blipFill>
        <p:spPr bwMode="auto">
          <a:xfrm>
            <a:off x="2661382" y="1285350"/>
            <a:ext cx="2260228" cy="75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1" descr="http://qrcoder.ru/code/?https%3A%2F%2Fapps.apple.com%2Fru%2Fapp%2Fecolabel-guide%2Fid1415720121&amp;4&amp;0">
            <a:extLst>
              <a:ext uri="{FF2B5EF4-FFF2-40B4-BE49-F238E27FC236}">
                <a16:creationId xmlns:a16="http://schemas.microsoft.com/office/drawing/2014/main" id="{0B82CC82-21F8-442A-9C81-87C473BA0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35" y="3700960"/>
            <a:ext cx="1856258" cy="1856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App Store PNG Logo, Apple Store (iOS) Icon Free Download - Free ...">
            <a:extLst>
              <a:ext uri="{FF2B5EF4-FFF2-40B4-BE49-F238E27FC236}">
                <a16:creationId xmlns:a16="http://schemas.microsoft.com/office/drawing/2014/main" id="{2833EC39-1DC2-4BE3-ABE2-039CA9765E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20"/>
          <a:stretch/>
        </p:blipFill>
        <p:spPr bwMode="auto">
          <a:xfrm>
            <a:off x="2627837" y="4515347"/>
            <a:ext cx="2414826" cy="81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66184" y="665472"/>
            <a:ext cx="5905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/>
              <a:t>ВИЗНАЧИТИ ЗНАЧЕННЯ МАРКУВАННЯ – ПРОСТО </a:t>
            </a:r>
          </a:p>
          <a:p>
            <a:r>
              <a:rPr lang="uk-UA" b="1" dirty="0"/>
              <a:t>СКАНУЙ І ДІЗНАЙСЯ;-)</a:t>
            </a:r>
            <a:endParaRPr lang="ru-RU" b="1" dirty="0"/>
          </a:p>
        </p:txBody>
      </p:sp>
      <p:pic>
        <p:nvPicPr>
          <p:cNvPr id="10242" name="Picture 2" descr="Приложения в Google Play – Ecolabel Guide (гид по экомаркировкам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837" y="2116255"/>
            <a:ext cx="2327318" cy="232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903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ood, table, fruit, many&#10;&#10;Description automatically generated">
            <a:extLst>
              <a:ext uri="{FF2B5EF4-FFF2-40B4-BE49-F238E27FC236}">
                <a16:creationId xmlns:a16="http://schemas.microsoft.com/office/drawing/2014/main" id="{F89ADE7D-B990-4895-97FD-8CC8EA71A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6FAF18-258D-414A-B804-C86DD5C09800}"/>
              </a:ext>
            </a:extLst>
          </p:cNvPr>
          <p:cNvSpPr txBox="1"/>
          <p:nvPr/>
        </p:nvSpPr>
        <p:spPr>
          <a:xfrm>
            <a:off x="1054100" y="161925"/>
            <a:ext cx="9879013" cy="923925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5400" dirty="0">
                <a:solidFill>
                  <a:schemeClr val="tx1"/>
                </a:solidFill>
              </a:rPr>
              <a:t>Право на екологічне маркування</a:t>
            </a:r>
            <a:endParaRPr lang="en-US" sz="5400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88" y="0"/>
            <a:ext cx="1218882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pic>
        <p:nvPicPr>
          <p:cNvPr id="5" name="Picture 4" descr="A picture containing cat&#10;&#10;Description automatically generated">
            <a:extLst>
              <a:ext uri="{FF2B5EF4-FFF2-40B4-BE49-F238E27FC236}">
                <a16:creationId xmlns:a16="http://schemas.microsoft.com/office/drawing/2014/main" id="{A7CFF677-4423-4169-B609-5D2D1DFF4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6350"/>
            <a:ext cx="12192001" cy="703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B242E27-6431-4765-86BB-9F77F12B9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4288"/>
            <a:ext cx="12192001" cy="703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41B3C8-7C33-49F5-8CF4-ED8E129E6DE8}"/>
              </a:ext>
            </a:extLst>
          </p:cNvPr>
          <p:cNvSpPr txBox="1"/>
          <p:nvPr/>
        </p:nvSpPr>
        <p:spPr>
          <a:xfrm>
            <a:off x="1054100" y="2560638"/>
            <a:ext cx="4481513" cy="1939925"/>
          </a:xfrm>
          <a:prstGeom prst="rect">
            <a:avLst/>
          </a:prstGeom>
          <a:solidFill>
            <a:srgbClr val="F9F8F7"/>
          </a:solidFill>
          <a:ln>
            <a:solidFill>
              <a:srgbClr val="F9F8F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400" dirty="0"/>
              <a:t>Право на екологічне маркування отримують тільки ті товари, які пройшли спеціальну оцінку (сертифікацію) і відповідають екологічним стандартам.</a:t>
            </a:r>
            <a:endParaRPr lang="en-US" sz="2400" dirty="0"/>
          </a:p>
        </p:txBody>
      </p:sp>
      <p:pic>
        <p:nvPicPr>
          <p:cNvPr id="32" name="Picture 3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7FE9A11-23B1-43F2-B8D2-16A3946D9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4" y="-135732"/>
            <a:ext cx="12053888" cy="733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53EF533-3D6A-454B-B5BA-2BBA5759905B}"/>
              </a:ext>
            </a:extLst>
          </p:cNvPr>
          <p:cNvCxnSpPr/>
          <p:nvPr/>
        </p:nvCxnSpPr>
        <p:spPr>
          <a:xfrm flipV="1">
            <a:off x="171450" y="4894263"/>
            <a:ext cx="1536700" cy="38576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7A49035-CE02-4E19-8123-43F7E30E4075}"/>
              </a:ext>
            </a:extLst>
          </p:cNvPr>
          <p:cNvCxnSpPr>
            <a:cxnSpLocks/>
          </p:cNvCxnSpPr>
          <p:nvPr/>
        </p:nvCxnSpPr>
        <p:spPr>
          <a:xfrm>
            <a:off x="280988" y="3506788"/>
            <a:ext cx="1427162" cy="36830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C1332C8-30CA-4E11-A365-869DEB255022}"/>
              </a:ext>
            </a:extLst>
          </p:cNvPr>
          <p:cNvSpPr txBox="1"/>
          <p:nvPr/>
        </p:nvSpPr>
        <p:spPr>
          <a:xfrm>
            <a:off x="6323518" y="457633"/>
            <a:ext cx="4982729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800" b="1" dirty="0">
                <a:latin typeface="+mn-lt"/>
              </a:rPr>
              <a:t>Право на екологічне маркування </a:t>
            </a:r>
            <a:r>
              <a:rPr lang="uk-UA" sz="2800" dirty="0">
                <a:latin typeface="+mn-lt"/>
              </a:rPr>
              <a:t>отримує продукція яка успішно пройшла незалежну оцінку у спеціальному органі.</a:t>
            </a:r>
          </a:p>
          <a:p>
            <a:pPr algn="ctr">
              <a:defRPr/>
            </a:pPr>
            <a:endParaRPr lang="uk-UA" sz="2800" dirty="0">
              <a:latin typeface="+mn-lt"/>
            </a:endParaRPr>
          </a:p>
          <a:p>
            <a:pPr algn="ctr">
              <a:defRPr/>
            </a:pPr>
            <a:r>
              <a:rPr lang="uk-UA" sz="2800" dirty="0">
                <a:latin typeface="+mn-lt"/>
              </a:rPr>
              <a:t>Оцінюється продукт та всі стадії його </a:t>
            </a:r>
            <a:r>
              <a:rPr lang="uk-UA" sz="2800" b="1" dirty="0">
                <a:latin typeface="+mn-lt"/>
              </a:rPr>
              <a:t>життєвого циклу</a:t>
            </a:r>
            <a:r>
              <a:rPr lang="uk-UA" sz="2800" dirty="0">
                <a:latin typeface="+mn-lt"/>
              </a:rPr>
              <a:t>.</a:t>
            </a:r>
          </a:p>
          <a:p>
            <a:pPr algn="ctr">
              <a:defRPr/>
            </a:pPr>
            <a:r>
              <a:rPr lang="uk-UA" sz="2800" dirty="0">
                <a:latin typeface="+mn-lt"/>
              </a:rPr>
              <a:t> </a:t>
            </a:r>
          </a:p>
          <a:p>
            <a:pPr algn="ctr">
              <a:defRPr/>
            </a:pPr>
            <a:r>
              <a:rPr lang="uk-UA" sz="2800" dirty="0">
                <a:latin typeface="+mn-lt"/>
              </a:rPr>
              <a:t>Продукція позначена екологічним маркуванням             є більш безпечною </a:t>
            </a:r>
          </a:p>
          <a:p>
            <a:pPr algn="ctr">
              <a:defRPr/>
            </a:pPr>
            <a:r>
              <a:rPr lang="uk-UA" sz="2800" dirty="0">
                <a:latin typeface="+mn-lt"/>
              </a:rPr>
              <a:t>для людини і довкілля.</a:t>
            </a:r>
          </a:p>
        </p:txBody>
      </p:sp>
    </p:spTree>
    <p:extLst>
      <p:ext uri="{BB962C8B-B14F-4D97-AF65-F5344CB8AC3E}">
        <p14:creationId xmlns:p14="http://schemas.microsoft.com/office/powerpoint/2010/main" val="215047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25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775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25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3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665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AEF2794A-83E0-4D59-B98E-5443053336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53662" y="3474527"/>
            <a:ext cx="3535575" cy="319108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EA4A561C-F722-447B-AF44-3A7A177347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7500" y="5343394"/>
            <a:ext cx="1161655" cy="113399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122E4AB-1526-488B-9CE2-F4C7EC2D32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99433" y="3687560"/>
            <a:ext cx="1543939" cy="133426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2C44627D-ED49-4F7E-A23F-F3FB52F9EF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041864" y="1815887"/>
            <a:ext cx="1455552" cy="1267334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0F8CEB30-909C-4DFF-BCAB-5C9327FFD87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077079" y="4225937"/>
            <a:ext cx="994932" cy="1811667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60585EF-656C-419B-B6A1-548B8FBDD7A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878730" y="3686870"/>
            <a:ext cx="1113802" cy="124231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F6EB6B0E-4223-4A13-B511-9CCA7D52104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920925" y="1950621"/>
            <a:ext cx="2350609" cy="1710798"/>
          </a:xfrm>
          <a:prstGeom prst="rect">
            <a:avLst/>
          </a:prstGeom>
          <a:effectLst/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7E4054-1CF8-4901-A21C-2FE2DC69725C}"/>
              </a:ext>
            </a:extLst>
          </p:cNvPr>
          <p:cNvSpPr/>
          <p:nvPr/>
        </p:nvSpPr>
        <p:spPr>
          <a:xfrm>
            <a:off x="5561718" y="1097468"/>
            <a:ext cx="13732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latin typeface="+mn-lt"/>
              </a:rPr>
              <a:t>Вирубка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ліс</a:t>
            </a:r>
            <a:r>
              <a:rPr lang="uk-UA" dirty="0">
                <a:latin typeface="+mn-lt"/>
              </a:rPr>
              <a:t>у</a:t>
            </a:r>
            <a:endParaRPr lang="en-US" dirty="0">
              <a:latin typeface="+mn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FCAC087-064E-4736-8F73-D8357BC45DF5}"/>
              </a:ext>
            </a:extLst>
          </p:cNvPr>
          <p:cNvSpPr/>
          <p:nvPr/>
        </p:nvSpPr>
        <p:spPr>
          <a:xfrm>
            <a:off x="9468611" y="1896497"/>
            <a:ext cx="14522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+mn-lt"/>
              </a:rPr>
              <a:t>Переробка деревини</a:t>
            </a:r>
            <a:endParaRPr lang="en-US" dirty="0">
              <a:latin typeface="+mn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1EDD524-BAD7-4F64-8100-A740EBD28DB4}"/>
              </a:ext>
            </a:extLst>
          </p:cNvPr>
          <p:cNvSpPr/>
          <p:nvPr/>
        </p:nvSpPr>
        <p:spPr>
          <a:xfrm>
            <a:off x="10244387" y="4222808"/>
            <a:ext cx="1873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+mn-lt"/>
              </a:rPr>
              <a:t>Транспортування</a:t>
            </a:r>
            <a:endParaRPr lang="en-US" dirty="0">
              <a:latin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B3E6C9A-2E4E-4BF2-9384-6AB14302EE0A}"/>
              </a:ext>
            </a:extLst>
          </p:cNvPr>
          <p:cNvSpPr/>
          <p:nvPr/>
        </p:nvSpPr>
        <p:spPr>
          <a:xfrm>
            <a:off x="8931029" y="5654381"/>
            <a:ext cx="24689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+mn-lt"/>
              </a:rPr>
              <a:t>Виробництво паперової</a:t>
            </a:r>
            <a:endParaRPr lang="en-US" dirty="0">
              <a:latin typeface="+mn-lt"/>
            </a:endParaRPr>
          </a:p>
          <a:p>
            <a:pPr algn="ctr"/>
            <a:r>
              <a:rPr lang="uk-UA" dirty="0">
                <a:latin typeface="+mn-lt"/>
              </a:rPr>
              <a:t>продукції</a:t>
            </a:r>
            <a:endParaRPr lang="en-US" dirty="0">
              <a:latin typeface="+mn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BF10A13-BAD3-4581-A151-E5473B3F5B41}"/>
              </a:ext>
            </a:extLst>
          </p:cNvPr>
          <p:cNvSpPr/>
          <p:nvPr/>
        </p:nvSpPr>
        <p:spPr>
          <a:xfrm>
            <a:off x="3000116" y="5956946"/>
            <a:ext cx="1873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+mn-lt"/>
              </a:rPr>
              <a:t>Користування</a:t>
            </a:r>
            <a:endParaRPr lang="en-US" dirty="0">
              <a:latin typeface="+mn-l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14197FB-7FB3-44D4-A940-FCA317299D5A}"/>
              </a:ext>
            </a:extLst>
          </p:cNvPr>
          <p:cNvSpPr/>
          <p:nvPr/>
        </p:nvSpPr>
        <p:spPr>
          <a:xfrm>
            <a:off x="613065" y="2967369"/>
            <a:ext cx="4100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+mn-lt"/>
              </a:rPr>
              <a:t>Роздільний збір макулатури для подальшої переробки та використання</a:t>
            </a:r>
            <a:endParaRPr lang="en-US" dirty="0">
              <a:latin typeface="+mn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FEC1C89-C945-4879-9153-70914C53C8BA}"/>
              </a:ext>
            </a:extLst>
          </p:cNvPr>
          <p:cNvSpPr/>
          <p:nvPr/>
        </p:nvSpPr>
        <p:spPr>
          <a:xfrm>
            <a:off x="166084" y="4901507"/>
            <a:ext cx="10789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+mn-lt"/>
              </a:rPr>
              <a:t>Смітник</a:t>
            </a:r>
            <a:endParaRPr lang="en-US" dirty="0">
              <a:latin typeface="+mn-lt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9BF7C10-4F36-4B42-8B88-3D99E7602318}"/>
              </a:ext>
            </a:extLst>
          </p:cNvPr>
          <p:cNvSpPr/>
          <p:nvPr/>
        </p:nvSpPr>
        <p:spPr>
          <a:xfrm>
            <a:off x="1878730" y="4871785"/>
            <a:ext cx="11588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+mn-lt"/>
              </a:rPr>
              <a:t>Паперові відходи</a:t>
            </a:r>
            <a:endParaRPr lang="en-US" dirty="0">
              <a:latin typeface="+mn-lt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C551A7E0-58DF-4018-AB1A-EC540466BF8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2068229">
            <a:off x="5304714" y="5770292"/>
            <a:ext cx="535600" cy="742640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AC402EF7-3CDD-4CE5-B5D7-51ED2A4183F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3124750" flipH="1" flipV="1">
            <a:off x="4832018" y="2784451"/>
            <a:ext cx="506054" cy="779954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26D22847-81BA-4E62-BE73-62C3870F4FB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3397916" flipH="1">
            <a:off x="1175358" y="4612375"/>
            <a:ext cx="607593" cy="84334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995FD439-6D84-4DBF-8010-5DC5B621954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9676214">
            <a:off x="9425303" y="4945595"/>
            <a:ext cx="518447" cy="742640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BD476598-DBA5-4F84-9252-6503CBA467D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9676214">
            <a:off x="10084149" y="3441062"/>
            <a:ext cx="518447" cy="742640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93B66220-F907-47BE-A5A1-DB614D08F01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4197165">
            <a:off x="7000023" y="1504707"/>
            <a:ext cx="518447" cy="742640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F51DB4EF-82BA-4FB4-9C22-004A989356E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796361" y="1167367"/>
            <a:ext cx="3138644" cy="1838536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8EA37D03-BE40-46BF-BB83-3238ED4E800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5076891">
            <a:off x="3079039" y="5016320"/>
            <a:ext cx="535600" cy="742640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71731A3C-97E4-4849-A1AA-8B1B4EF39C4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7867396">
            <a:off x="1365194" y="3696060"/>
            <a:ext cx="535600" cy="74264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86D743F1-5C6C-45DA-84D6-E638D3E7378E}"/>
              </a:ext>
            </a:extLst>
          </p:cNvPr>
          <p:cNvSpPr/>
          <p:nvPr/>
        </p:nvSpPr>
        <p:spPr>
          <a:xfrm>
            <a:off x="166084" y="186069"/>
            <a:ext cx="1195204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74B230"/>
                </a:solidFill>
                <a:latin typeface="+mn-lt"/>
              </a:rPr>
              <a:t>Життєвий цикл продукції</a:t>
            </a:r>
            <a:endParaRPr lang="en-US" sz="4400" b="1" dirty="0">
              <a:solidFill>
                <a:srgbClr val="74B230"/>
              </a:solidFill>
              <a:latin typeface="+mn-lt"/>
            </a:endParaRPr>
          </a:p>
        </p:txBody>
      </p:sp>
      <p:sp>
        <p:nvSpPr>
          <p:cNvPr id="28" name="Rectangle 21">
            <a:extLst>
              <a:ext uri="{FF2B5EF4-FFF2-40B4-BE49-F238E27FC236}">
                <a16:creationId xmlns:a16="http://schemas.microsoft.com/office/drawing/2014/main" id="{0BF10A13-BAD3-4581-A151-E5473B3F5B41}"/>
              </a:ext>
            </a:extLst>
          </p:cNvPr>
          <p:cNvSpPr/>
          <p:nvPr/>
        </p:nvSpPr>
        <p:spPr>
          <a:xfrm>
            <a:off x="4319770" y="3881539"/>
            <a:ext cx="1873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+mn-lt"/>
              </a:rPr>
              <a:t>Паперовий </a:t>
            </a:r>
          </a:p>
          <a:p>
            <a:pPr algn="ctr"/>
            <a:r>
              <a:rPr lang="uk-UA" dirty="0">
                <a:latin typeface="+mn-lt"/>
              </a:rPr>
              <a:t>виріб (газета)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0971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000"/>
                            </p:stCondLst>
                            <p:childTnLst>
                              <p:par>
                                <p:cTn id="6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000"/>
                            </p:stCondLst>
                            <p:childTnLst>
                              <p:par>
                                <p:cTn id="7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000"/>
                            </p:stCondLst>
                            <p:childTnLst>
                              <p:par>
                                <p:cTn id="8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0"/>
                            </p:stCondLst>
                            <p:childTnLst>
                              <p:par>
                                <p:cTn id="9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6000"/>
                            </p:stCondLst>
                            <p:childTnLst>
                              <p:par>
                                <p:cTn id="9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000"/>
                            </p:stCondLst>
                            <p:childTnLst>
                              <p:par>
                                <p:cTn id="1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1000"/>
                            </p:stCondLst>
                            <p:childTnLst>
                              <p:par>
                                <p:cTn id="1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2000"/>
                            </p:stCondLst>
                            <p:childTnLst>
                              <p:par>
                                <p:cTn id="1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3000"/>
                            </p:stCondLst>
                            <p:childTnLst>
                              <p:par>
                                <p:cTn id="1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4000"/>
                            </p:stCondLst>
                            <p:childTnLst>
                              <p:par>
                                <p:cTn id="1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8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17652</TotalTime>
  <Words>2908</Words>
  <Application>Microsoft Office PowerPoint</Application>
  <PresentationFormat>Широкоэкранный</PresentationFormat>
  <Paragraphs>386</Paragraphs>
  <Slides>67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67</vt:i4>
      </vt:variant>
    </vt:vector>
  </HeadingPairs>
  <TitlesOfParts>
    <vt:vector size="75" baseType="lpstr">
      <vt:lpstr>Arial</vt:lpstr>
      <vt:lpstr>Arial Narrow</vt:lpstr>
      <vt:lpstr>Calibri</vt:lpstr>
      <vt:lpstr>Calibri Light</vt:lpstr>
      <vt:lpstr>Helvetica</vt:lpstr>
      <vt:lpstr>Roboto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Екологічні критерії та аналіз готовності ринку </vt:lpstr>
      <vt:lpstr>Екологічно сертифікована продукція згідно з ISO 14024 не може бути класифікована як</vt:lpstr>
      <vt:lpstr>Об'єктивність вимог визначеній цілі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Пункт 5 статті 23 Закону про публічні закупівлі</vt:lpstr>
      <vt:lpstr>Презентация PowerPoint</vt:lpstr>
      <vt:lpstr>Національне агентство з акредитації України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Уроки зі сталого споживання</dc:title>
  <dc:creator>1</dc:creator>
  <cp:lastModifiedBy>Svetlana Berzina</cp:lastModifiedBy>
  <cp:revision>551</cp:revision>
  <cp:lastPrinted>2019-11-06T15:47:36Z</cp:lastPrinted>
  <dcterms:created xsi:type="dcterms:W3CDTF">2018-11-20T15:59:25Z</dcterms:created>
  <dcterms:modified xsi:type="dcterms:W3CDTF">2021-02-10T07:17:43Z</dcterms:modified>
</cp:coreProperties>
</file>