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9" r:id="rId3"/>
    <p:sldId id="257" r:id="rId4"/>
    <p:sldId id="264" r:id="rId5"/>
    <p:sldId id="278" r:id="rId6"/>
    <p:sldId id="279" r:id="rId7"/>
    <p:sldId id="280" r:id="rId8"/>
    <p:sldId id="267" r:id="rId9"/>
    <p:sldId id="274" r:id="rId10"/>
    <p:sldId id="270" r:id="rId11"/>
    <p:sldId id="262" r:id="rId12"/>
    <p:sldId id="281" r:id="rId13"/>
    <p:sldId id="271" r:id="rId14"/>
    <p:sldId id="282" r:id="rId15"/>
    <p:sldId id="283" r:id="rId16"/>
    <p:sldId id="277" r:id="rId17"/>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1E296F-06D6-4AAE-A484-8D63F5138302}" v="16" dt="2022-10-04T07:22:50.210"/>
    <p1510:client id="{9372494D-77C6-4819-968C-29854FE1169B}" v="41" dt="2022-10-03T12:59:13.9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14" d="100"/>
          <a:sy n="114" d="100"/>
        </p:scale>
        <p:origin x="35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B5113C5-752A-8812-63E9-7F5A82E178A8}"/>
              </a:ext>
            </a:extLst>
          </p:cNvPr>
          <p:cNvSpPr>
            <a:spLocks noGrp="1"/>
          </p:cNvSpPr>
          <p:nvPr>
            <p:ph type="ctrTitle"/>
          </p:nvPr>
        </p:nvSpPr>
        <p:spPr>
          <a:xfrm>
            <a:off x="1524000" y="1122363"/>
            <a:ext cx="9144000" cy="2387600"/>
          </a:xfrm>
        </p:spPr>
        <p:txBody>
          <a:bodyPr anchor="b"/>
          <a:lstStyle>
            <a:lvl1pPr algn="ctr">
              <a:defRPr sz="6000"/>
            </a:lvl1pPr>
          </a:lstStyle>
          <a:p>
            <a:r>
              <a:rPr lang="uk-UA"/>
              <a:t>Клацніть, щоб редагувати стиль зразка заголовка</a:t>
            </a:r>
          </a:p>
        </p:txBody>
      </p:sp>
      <p:sp>
        <p:nvSpPr>
          <p:cNvPr id="3" name="Підзаголовок 2">
            <a:extLst>
              <a:ext uri="{FF2B5EF4-FFF2-40B4-BE49-F238E27FC236}">
                <a16:creationId xmlns:a16="http://schemas.microsoft.com/office/drawing/2014/main" id="{609FB6B7-1DBC-B6DB-7846-13F40AC0B6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p>
        </p:txBody>
      </p:sp>
      <p:sp>
        <p:nvSpPr>
          <p:cNvPr id="4" name="Місце для дати 3">
            <a:extLst>
              <a:ext uri="{FF2B5EF4-FFF2-40B4-BE49-F238E27FC236}">
                <a16:creationId xmlns:a16="http://schemas.microsoft.com/office/drawing/2014/main" id="{C53AE0EB-8764-9233-C3B7-DB52BCCC17B5}"/>
              </a:ext>
            </a:extLst>
          </p:cNvPr>
          <p:cNvSpPr>
            <a:spLocks noGrp="1"/>
          </p:cNvSpPr>
          <p:nvPr>
            <p:ph type="dt" sz="half" idx="10"/>
          </p:nvPr>
        </p:nvSpPr>
        <p:spPr/>
        <p:txBody>
          <a:bodyPr/>
          <a:lstStyle/>
          <a:p>
            <a:fld id="{CA5109AA-E6BB-42DD-AC77-C9A634468D54}" type="datetimeFigureOut">
              <a:rPr lang="uk-UA" smtClean="0"/>
              <a:t>12.10.2022</a:t>
            </a:fld>
            <a:endParaRPr lang="uk-UA"/>
          </a:p>
        </p:txBody>
      </p:sp>
      <p:sp>
        <p:nvSpPr>
          <p:cNvPr id="5" name="Місце для нижнього колонтитула 4">
            <a:extLst>
              <a:ext uri="{FF2B5EF4-FFF2-40B4-BE49-F238E27FC236}">
                <a16:creationId xmlns:a16="http://schemas.microsoft.com/office/drawing/2014/main" id="{4C594EFE-5F0F-7C12-30F3-324E595404C1}"/>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EABEE3F4-E7D2-EF46-EC34-9BDACC17F962}"/>
              </a:ext>
            </a:extLst>
          </p:cNvPr>
          <p:cNvSpPr>
            <a:spLocks noGrp="1"/>
          </p:cNvSpPr>
          <p:nvPr>
            <p:ph type="sldNum" sz="quarter" idx="12"/>
          </p:nvPr>
        </p:nvSpPr>
        <p:spPr/>
        <p:txBody>
          <a:bodyPr/>
          <a:lstStyle/>
          <a:p>
            <a:fld id="{9AB51A5E-43A1-47D7-8508-8B351F814BA2}" type="slidenum">
              <a:rPr lang="uk-UA" smtClean="0"/>
              <a:t>‹№›</a:t>
            </a:fld>
            <a:endParaRPr lang="uk-UA"/>
          </a:p>
        </p:txBody>
      </p:sp>
    </p:spTree>
    <p:extLst>
      <p:ext uri="{BB962C8B-B14F-4D97-AF65-F5344CB8AC3E}">
        <p14:creationId xmlns:p14="http://schemas.microsoft.com/office/powerpoint/2010/main" val="414464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2CC5AA8-5D86-8823-EAA0-D630E50F7F20}"/>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CD1D4C4B-D069-B786-AC9C-7D01BC78C7A8}"/>
              </a:ext>
            </a:extLst>
          </p:cNvPr>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01DE16DD-0F0C-172C-4AA1-2B44CBFF1BAE}"/>
              </a:ext>
            </a:extLst>
          </p:cNvPr>
          <p:cNvSpPr>
            <a:spLocks noGrp="1"/>
          </p:cNvSpPr>
          <p:nvPr>
            <p:ph type="dt" sz="half" idx="10"/>
          </p:nvPr>
        </p:nvSpPr>
        <p:spPr/>
        <p:txBody>
          <a:bodyPr/>
          <a:lstStyle/>
          <a:p>
            <a:fld id="{CA5109AA-E6BB-42DD-AC77-C9A634468D54}" type="datetimeFigureOut">
              <a:rPr lang="uk-UA" smtClean="0"/>
              <a:t>12.10.2022</a:t>
            </a:fld>
            <a:endParaRPr lang="uk-UA"/>
          </a:p>
        </p:txBody>
      </p:sp>
      <p:sp>
        <p:nvSpPr>
          <p:cNvPr id="5" name="Місце для нижнього колонтитула 4">
            <a:extLst>
              <a:ext uri="{FF2B5EF4-FFF2-40B4-BE49-F238E27FC236}">
                <a16:creationId xmlns:a16="http://schemas.microsoft.com/office/drawing/2014/main" id="{630810B1-F286-2A30-B6A2-6F669939EA52}"/>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121B4338-582D-8C80-EBF2-9494DE2690F4}"/>
              </a:ext>
            </a:extLst>
          </p:cNvPr>
          <p:cNvSpPr>
            <a:spLocks noGrp="1"/>
          </p:cNvSpPr>
          <p:nvPr>
            <p:ph type="sldNum" sz="quarter" idx="12"/>
          </p:nvPr>
        </p:nvSpPr>
        <p:spPr/>
        <p:txBody>
          <a:bodyPr/>
          <a:lstStyle/>
          <a:p>
            <a:fld id="{9AB51A5E-43A1-47D7-8508-8B351F814BA2}" type="slidenum">
              <a:rPr lang="uk-UA" smtClean="0"/>
              <a:t>‹№›</a:t>
            </a:fld>
            <a:endParaRPr lang="uk-UA"/>
          </a:p>
        </p:txBody>
      </p:sp>
    </p:spTree>
    <p:extLst>
      <p:ext uri="{BB962C8B-B14F-4D97-AF65-F5344CB8AC3E}">
        <p14:creationId xmlns:p14="http://schemas.microsoft.com/office/powerpoint/2010/main" val="3701407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a:extLst>
              <a:ext uri="{FF2B5EF4-FFF2-40B4-BE49-F238E27FC236}">
                <a16:creationId xmlns:a16="http://schemas.microsoft.com/office/drawing/2014/main" id="{9B4321F5-6965-4AD4-A2AF-E471ECF410D1}"/>
              </a:ext>
            </a:extLst>
          </p:cNvPr>
          <p:cNvSpPr>
            <a:spLocks noGrp="1"/>
          </p:cNvSpPr>
          <p:nvPr>
            <p:ph type="title" orient="vert"/>
          </p:nvPr>
        </p:nvSpPr>
        <p:spPr>
          <a:xfrm>
            <a:off x="8724900" y="365125"/>
            <a:ext cx="2628900" cy="5811838"/>
          </a:xfrm>
        </p:spPr>
        <p:txBody>
          <a:bodyPr vert="eaVert"/>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4FFC6EB4-DEAA-CD7E-D91A-5A1633A94784}"/>
              </a:ext>
            </a:extLst>
          </p:cNvPr>
          <p:cNvSpPr>
            <a:spLocks noGrp="1"/>
          </p:cNvSpPr>
          <p:nvPr>
            <p:ph type="body" orient="vert" idx="1"/>
          </p:nvPr>
        </p:nvSpPr>
        <p:spPr>
          <a:xfrm>
            <a:off x="838200" y="365125"/>
            <a:ext cx="7734300" cy="5811838"/>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C2902950-93F2-1309-881F-E2EAF56C8ADA}"/>
              </a:ext>
            </a:extLst>
          </p:cNvPr>
          <p:cNvSpPr>
            <a:spLocks noGrp="1"/>
          </p:cNvSpPr>
          <p:nvPr>
            <p:ph type="dt" sz="half" idx="10"/>
          </p:nvPr>
        </p:nvSpPr>
        <p:spPr/>
        <p:txBody>
          <a:bodyPr/>
          <a:lstStyle/>
          <a:p>
            <a:fld id="{CA5109AA-E6BB-42DD-AC77-C9A634468D54}" type="datetimeFigureOut">
              <a:rPr lang="uk-UA" smtClean="0"/>
              <a:t>12.10.2022</a:t>
            </a:fld>
            <a:endParaRPr lang="uk-UA"/>
          </a:p>
        </p:txBody>
      </p:sp>
      <p:sp>
        <p:nvSpPr>
          <p:cNvPr id="5" name="Місце для нижнього колонтитула 4">
            <a:extLst>
              <a:ext uri="{FF2B5EF4-FFF2-40B4-BE49-F238E27FC236}">
                <a16:creationId xmlns:a16="http://schemas.microsoft.com/office/drawing/2014/main" id="{0ACE9F68-18DF-836C-8B2B-40B4407D2FD3}"/>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97C992B4-7C00-B31A-810F-BCA8AAA58E9E}"/>
              </a:ext>
            </a:extLst>
          </p:cNvPr>
          <p:cNvSpPr>
            <a:spLocks noGrp="1"/>
          </p:cNvSpPr>
          <p:nvPr>
            <p:ph type="sldNum" sz="quarter" idx="12"/>
          </p:nvPr>
        </p:nvSpPr>
        <p:spPr/>
        <p:txBody>
          <a:bodyPr/>
          <a:lstStyle/>
          <a:p>
            <a:fld id="{9AB51A5E-43A1-47D7-8508-8B351F814BA2}" type="slidenum">
              <a:rPr lang="uk-UA" smtClean="0"/>
              <a:t>‹№›</a:t>
            </a:fld>
            <a:endParaRPr lang="uk-UA"/>
          </a:p>
        </p:txBody>
      </p:sp>
    </p:spTree>
    <p:extLst>
      <p:ext uri="{BB962C8B-B14F-4D97-AF65-F5344CB8AC3E}">
        <p14:creationId xmlns:p14="http://schemas.microsoft.com/office/powerpoint/2010/main" val="2176733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0AC6613-FE46-B927-3870-833E65EC406A}"/>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64EE81BD-9711-56EF-4ACB-47DF23882058}"/>
              </a:ext>
            </a:extLst>
          </p:cNvPr>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CB53319D-F25B-51AD-5E50-E57422DEF975}"/>
              </a:ext>
            </a:extLst>
          </p:cNvPr>
          <p:cNvSpPr>
            <a:spLocks noGrp="1"/>
          </p:cNvSpPr>
          <p:nvPr>
            <p:ph type="dt" sz="half" idx="10"/>
          </p:nvPr>
        </p:nvSpPr>
        <p:spPr/>
        <p:txBody>
          <a:bodyPr/>
          <a:lstStyle/>
          <a:p>
            <a:fld id="{CA5109AA-E6BB-42DD-AC77-C9A634468D54}" type="datetimeFigureOut">
              <a:rPr lang="uk-UA" smtClean="0"/>
              <a:t>12.10.2022</a:t>
            </a:fld>
            <a:endParaRPr lang="uk-UA"/>
          </a:p>
        </p:txBody>
      </p:sp>
      <p:sp>
        <p:nvSpPr>
          <p:cNvPr id="5" name="Місце для нижнього колонтитула 4">
            <a:extLst>
              <a:ext uri="{FF2B5EF4-FFF2-40B4-BE49-F238E27FC236}">
                <a16:creationId xmlns:a16="http://schemas.microsoft.com/office/drawing/2014/main" id="{26F5462D-EDE0-E733-9E06-0C0F46881212}"/>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C7F4C0E9-7764-AE2A-6565-EC94FCB05C33}"/>
              </a:ext>
            </a:extLst>
          </p:cNvPr>
          <p:cNvSpPr>
            <a:spLocks noGrp="1"/>
          </p:cNvSpPr>
          <p:nvPr>
            <p:ph type="sldNum" sz="quarter" idx="12"/>
          </p:nvPr>
        </p:nvSpPr>
        <p:spPr/>
        <p:txBody>
          <a:bodyPr/>
          <a:lstStyle/>
          <a:p>
            <a:fld id="{9AB51A5E-43A1-47D7-8508-8B351F814BA2}" type="slidenum">
              <a:rPr lang="uk-UA" smtClean="0"/>
              <a:t>‹№›</a:t>
            </a:fld>
            <a:endParaRPr lang="uk-UA"/>
          </a:p>
        </p:txBody>
      </p:sp>
    </p:spTree>
    <p:extLst>
      <p:ext uri="{BB962C8B-B14F-4D97-AF65-F5344CB8AC3E}">
        <p14:creationId xmlns:p14="http://schemas.microsoft.com/office/powerpoint/2010/main" val="1879006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A6DDA84-FDB0-5C45-4C29-9A0BC2984679}"/>
              </a:ext>
            </a:extLst>
          </p:cNvPr>
          <p:cNvSpPr>
            <a:spLocks noGrp="1"/>
          </p:cNvSpPr>
          <p:nvPr>
            <p:ph type="title"/>
          </p:nvPr>
        </p:nvSpPr>
        <p:spPr>
          <a:xfrm>
            <a:off x="831850" y="1709738"/>
            <a:ext cx="10515600" cy="2852737"/>
          </a:xfrm>
        </p:spPr>
        <p:txBody>
          <a:bodyPr anchor="b"/>
          <a:lstStyle>
            <a:lvl1pPr>
              <a:defRPr sz="6000"/>
            </a:lvl1p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1F4E0D65-AE72-6DB0-19FB-616FB8F2AC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Місце для дати 3">
            <a:extLst>
              <a:ext uri="{FF2B5EF4-FFF2-40B4-BE49-F238E27FC236}">
                <a16:creationId xmlns:a16="http://schemas.microsoft.com/office/drawing/2014/main" id="{5DE3809E-2920-89E5-DC32-C91F30B2968B}"/>
              </a:ext>
            </a:extLst>
          </p:cNvPr>
          <p:cNvSpPr>
            <a:spLocks noGrp="1"/>
          </p:cNvSpPr>
          <p:nvPr>
            <p:ph type="dt" sz="half" idx="10"/>
          </p:nvPr>
        </p:nvSpPr>
        <p:spPr/>
        <p:txBody>
          <a:bodyPr/>
          <a:lstStyle/>
          <a:p>
            <a:fld id="{CA5109AA-E6BB-42DD-AC77-C9A634468D54}" type="datetimeFigureOut">
              <a:rPr lang="uk-UA" smtClean="0"/>
              <a:t>12.10.2022</a:t>
            </a:fld>
            <a:endParaRPr lang="uk-UA"/>
          </a:p>
        </p:txBody>
      </p:sp>
      <p:sp>
        <p:nvSpPr>
          <p:cNvPr id="5" name="Місце для нижнього колонтитула 4">
            <a:extLst>
              <a:ext uri="{FF2B5EF4-FFF2-40B4-BE49-F238E27FC236}">
                <a16:creationId xmlns:a16="http://schemas.microsoft.com/office/drawing/2014/main" id="{76CC51F1-E9BE-E327-4738-107567ED336F}"/>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D5C05FDB-2D01-3D0E-BDED-B5CAFD9FC75A}"/>
              </a:ext>
            </a:extLst>
          </p:cNvPr>
          <p:cNvSpPr>
            <a:spLocks noGrp="1"/>
          </p:cNvSpPr>
          <p:nvPr>
            <p:ph type="sldNum" sz="quarter" idx="12"/>
          </p:nvPr>
        </p:nvSpPr>
        <p:spPr/>
        <p:txBody>
          <a:bodyPr/>
          <a:lstStyle/>
          <a:p>
            <a:fld id="{9AB51A5E-43A1-47D7-8508-8B351F814BA2}" type="slidenum">
              <a:rPr lang="uk-UA" smtClean="0"/>
              <a:t>‹№›</a:t>
            </a:fld>
            <a:endParaRPr lang="uk-UA"/>
          </a:p>
        </p:txBody>
      </p:sp>
    </p:spTree>
    <p:extLst>
      <p:ext uri="{BB962C8B-B14F-4D97-AF65-F5344CB8AC3E}">
        <p14:creationId xmlns:p14="http://schemas.microsoft.com/office/powerpoint/2010/main" val="1722934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1B63683-F968-B734-5857-FF2F433DB7AA}"/>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BA1A708E-9729-FBF6-28FC-E0A738C48F8A}"/>
              </a:ext>
            </a:extLst>
          </p:cNvPr>
          <p:cNvSpPr>
            <a:spLocks noGrp="1"/>
          </p:cNvSpPr>
          <p:nvPr>
            <p:ph sz="half" idx="1"/>
          </p:nvPr>
        </p:nvSpPr>
        <p:spPr>
          <a:xfrm>
            <a:off x="838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a:extLst>
              <a:ext uri="{FF2B5EF4-FFF2-40B4-BE49-F238E27FC236}">
                <a16:creationId xmlns:a16="http://schemas.microsoft.com/office/drawing/2014/main" id="{8C061827-D6FA-D791-9E03-74B6CE02450F}"/>
              </a:ext>
            </a:extLst>
          </p:cNvPr>
          <p:cNvSpPr>
            <a:spLocks noGrp="1"/>
          </p:cNvSpPr>
          <p:nvPr>
            <p:ph sz="half" idx="2"/>
          </p:nvPr>
        </p:nvSpPr>
        <p:spPr>
          <a:xfrm>
            <a:off x="6172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a:extLst>
              <a:ext uri="{FF2B5EF4-FFF2-40B4-BE49-F238E27FC236}">
                <a16:creationId xmlns:a16="http://schemas.microsoft.com/office/drawing/2014/main" id="{1BF0786D-2BC6-0169-7F25-F074589915D4}"/>
              </a:ext>
            </a:extLst>
          </p:cNvPr>
          <p:cNvSpPr>
            <a:spLocks noGrp="1"/>
          </p:cNvSpPr>
          <p:nvPr>
            <p:ph type="dt" sz="half" idx="10"/>
          </p:nvPr>
        </p:nvSpPr>
        <p:spPr/>
        <p:txBody>
          <a:bodyPr/>
          <a:lstStyle/>
          <a:p>
            <a:fld id="{CA5109AA-E6BB-42DD-AC77-C9A634468D54}" type="datetimeFigureOut">
              <a:rPr lang="uk-UA" smtClean="0"/>
              <a:t>12.10.2022</a:t>
            </a:fld>
            <a:endParaRPr lang="uk-UA"/>
          </a:p>
        </p:txBody>
      </p:sp>
      <p:sp>
        <p:nvSpPr>
          <p:cNvPr id="6" name="Місце для нижнього колонтитула 5">
            <a:extLst>
              <a:ext uri="{FF2B5EF4-FFF2-40B4-BE49-F238E27FC236}">
                <a16:creationId xmlns:a16="http://schemas.microsoft.com/office/drawing/2014/main" id="{B24D74C2-1166-19D4-1E11-8C0074C9B8ED}"/>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8EBF6DA7-88CA-E991-E5FC-12385FEABAC4}"/>
              </a:ext>
            </a:extLst>
          </p:cNvPr>
          <p:cNvSpPr>
            <a:spLocks noGrp="1"/>
          </p:cNvSpPr>
          <p:nvPr>
            <p:ph type="sldNum" sz="quarter" idx="12"/>
          </p:nvPr>
        </p:nvSpPr>
        <p:spPr/>
        <p:txBody>
          <a:bodyPr/>
          <a:lstStyle/>
          <a:p>
            <a:fld id="{9AB51A5E-43A1-47D7-8508-8B351F814BA2}" type="slidenum">
              <a:rPr lang="uk-UA" smtClean="0"/>
              <a:t>‹№›</a:t>
            </a:fld>
            <a:endParaRPr lang="uk-UA"/>
          </a:p>
        </p:txBody>
      </p:sp>
    </p:spTree>
    <p:extLst>
      <p:ext uri="{BB962C8B-B14F-4D97-AF65-F5344CB8AC3E}">
        <p14:creationId xmlns:p14="http://schemas.microsoft.com/office/powerpoint/2010/main" val="3444269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A7D106A-4569-2220-936C-5FFE66DE1C84}"/>
              </a:ext>
            </a:extLst>
          </p:cNvPr>
          <p:cNvSpPr>
            <a:spLocks noGrp="1"/>
          </p:cNvSpPr>
          <p:nvPr>
            <p:ph type="title"/>
          </p:nvPr>
        </p:nvSpPr>
        <p:spPr>
          <a:xfrm>
            <a:off x="839788" y="365125"/>
            <a:ext cx="10515600" cy="1325563"/>
          </a:xfrm>
        </p:spPr>
        <p:txBody>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981AAF87-E2BE-8110-42CC-F0F0BDD100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Місце для вмісту 3">
            <a:extLst>
              <a:ext uri="{FF2B5EF4-FFF2-40B4-BE49-F238E27FC236}">
                <a16:creationId xmlns:a16="http://schemas.microsoft.com/office/drawing/2014/main" id="{78E83A51-0603-21BF-6308-8DE9E18B0FAD}"/>
              </a:ext>
            </a:extLst>
          </p:cNvPr>
          <p:cNvSpPr>
            <a:spLocks noGrp="1"/>
          </p:cNvSpPr>
          <p:nvPr>
            <p:ph sz="half" idx="2"/>
          </p:nvPr>
        </p:nvSpPr>
        <p:spPr>
          <a:xfrm>
            <a:off x="839788" y="2505075"/>
            <a:ext cx="5157787"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a:extLst>
              <a:ext uri="{FF2B5EF4-FFF2-40B4-BE49-F238E27FC236}">
                <a16:creationId xmlns:a16="http://schemas.microsoft.com/office/drawing/2014/main" id="{9A2D9E95-BD63-5BEF-5EF9-2552ADFBD6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Місце для вмісту 5">
            <a:extLst>
              <a:ext uri="{FF2B5EF4-FFF2-40B4-BE49-F238E27FC236}">
                <a16:creationId xmlns:a16="http://schemas.microsoft.com/office/drawing/2014/main" id="{22B1DEC9-236F-5984-9964-F98067EF983E}"/>
              </a:ext>
            </a:extLst>
          </p:cNvPr>
          <p:cNvSpPr>
            <a:spLocks noGrp="1"/>
          </p:cNvSpPr>
          <p:nvPr>
            <p:ph sz="quarter" idx="4"/>
          </p:nvPr>
        </p:nvSpPr>
        <p:spPr>
          <a:xfrm>
            <a:off x="6172200" y="2505075"/>
            <a:ext cx="5183188"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a:extLst>
              <a:ext uri="{FF2B5EF4-FFF2-40B4-BE49-F238E27FC236}">
                <a16:creationId xmlns:a16="http://schemas.microsoft.com/office/drawing/2014/main" id="{6BB72FC8-F2F4-7E11-4DCE-E614B1675F85}"/>
              </a:ext>
            </a:extLst>
          </p:cNvPr>
          <p:cNvSpPr>
            <a:spLocks noGrp="1"/>
          </p:cNvSpPr>
          <p:nvPr>
            <p:ph type="dt" sz="half" idx="10"/>
          </p:nvPr>
        </p:nvSpPr>
        <p:spPr/>
        <p:txBody>
          <a:bodyPr/>
          <a:lstStyle/>
          <a:p>
            <a:fld id="{CA5109AA-E6BB-42DD-AC77-C9A634468D54}" type="datetimeFigureOut">
              <a:rPr lang="uk-UA" smtClean="0"/>
              <a:t>12.10.2022</a:t>
            </a:fld>
            <a:endParaRPr lang="uk-UA"/>
          </a:p>
        </p:txBody>
      </p:sp>
      <p:sp>
        <p:nvSpPr>
          <p:cNvPr id="8" name="Місце для нижнього колонтитула 7">
            <a:extLst>
              <a:ext uri="{FF2B5EF4-FFF2-40B4-BE49-F238E27FC236}">
                <a16:creationId xmlns:a16="http://schemas.microsoft.com/office/drawing/2014/main" id="{CE06963A-8C8A-9D32-D478-F79A4A927AC9}"/>
              </a:ext>
            </a:extLst>
          </p:cNvPr>
          <p:cNvSpPr>
            <a:spLocks noGrp="1"/>
          </p:cNvSpPr>
          <p:nvPr>
            <p:ph type="ftr" sz="quarter" idx="11"/>
          </p:nvPr>
        </p:nvSpPr>
        <p:spPr/>
        <p:txBody>
          <a:bodyPr/>
          <a:lstStyle/>
          <a:p>
            <a:endParaRPr lang="uk-UA"/>
          </a:p>
        </p:txBody>
      </p:sp>
      <p:sp>
        <p:nvSpPr>
          <p:cNvPr id="9" name="Місце для номера слайда 8">
            <a:extLst>
              <a:ext uri="{FF2B5EF4-FFF2-40B4-BE49-F238E27FC236}">
                <a16:creationId xmlns:a16="http://schemas.microsoft.com/office/drawing/2014/main" id="{524B477E-383C-6210-5839-2088076130F7}"/>
              </a:ext>
            </a:extLst>
          </p:cNvPr>
          <p:cNvSpPr>
            <a:spLocks noGrp="1"/>
          </p:cNvSpPr>
          <p:nvPr>
            <p:ph type="sldNum" sz="quarter" idx="12"/>
          </p:nvPr>
        </p:nvSpPr>
        <p:spPr/>
        <p:txBody>
          <a:bodyPr/>
          <a:lstStyle/>
          <a:p>
            <a:fld id="{9AB51A5E-43A1-47D7-8508-8B351F814BA2}" type="slidenum">
              <a:rPr lang="uk-UA" smtClean="0"/>
              <a:t>‹№›</a:t>
            </a:fld>
            <a:endParaRPr lang="uk-UA"/>
          </a:p>
        </p:txBody>
      </p:sp>
    </p:spTree>
    <p:extLst>
      <p:ext uri="{BB962C8B-B14F-4D97-AF65-F5344CB8AC3E}">
        <p14:creationId xmlns:p14="http://schemas.microsoft.com/office/powerpoint/2010/main" val="2920103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F8026E-5570-7E91-366D-543EAC0468F8}"/>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дати 2">
            <a:extLst>
              <a:ext uri="{FF2B5EF4-FFF2-40B4-BE49-F238E27FC236}">
                <a16:creationId xmlns:a16="http://schemas.microsoft.com/office/drawing/2014/main" id="{670D30F9-D32D-A422-620A-D73E5AAB33E8}"/>
              </a:ext>
            </a:extLst>
          </p:cNvPr>
          <p:cNvSpPr>
            <a:spLocks noGrp="1"/>
          </p:cNvSpPr>
          <p:nvPr>
            <p:ph type="dt" sz="half" idx="10"/>
          </p:nvPr>
        </p:nvSpPr>
        <p:spPr/>
        <p:txBody>
          <a:bodyPr/>
          <a:lstStyle/>
          <a:p>
            <a:fld id="{CA5109AA-E6BB-42DD-AC77-C9A634468D54}" type="datetimeFigureOut">
              <a:rPr lang="uk-UA" smtClean="0"/>
              <a:t>12.10.2022</a:t>
            </a:fld>
            <a:endParaRPr lang="uk-UA"/>
          </a:p>
        </p:txBody>
      </p:sp>
      <p:sp>
        <p:nvSpPr>
          <p:cNvPr id="4" name="Місце для нижнього колонтитула 3">
            <a:extLst>
              <a:ext uri="{FF2B5EF4-FFF2-40B4-BE49-F238E27FC236}">
                <a16:creationId xmlns:a16="http://schemas.microsoft.com/office/drawing/2014/main" id="{D0E2990E-2908-ABCC-200A-3DE92D2D76DB}"/>
              </a:ext>
            </a:extLst>
          </p:cNvPr>
          <p:cNvSpPr>
            <a:spLocks noGrp="1"/>
          </p:cNvSpPr>
          <p:nvPr>
            <p:ph type="ftr" sz="quarter" idx="11"/>
          </p:nvPr>
        </p:nvSpPr>
        <p:spPr/>
        <p:txBody>
          <a:bodyPr/>
          <a:lstStyle/>
          <a:p>
            <a:endParaRPr lang="uk-UA"/>
          </a:p>
        </p:txBody>
      </p:sp>
      <p:sp>
        <p:nvSpPr>
          <p:cNvPr id="5" name="Місце для номера слайда 4">
            <a:extLst>
              <a:ext uri="{FF2B5EF4-FFF2-40B4-BE49-F238E27FC236}">
                <a16:creationId xmlns:a16="http://schemas.microsoft.com/office/drawing/2014/main" id="{E76F8CEB-6F81-F6E4-B95F-FA65ECE835C3}"/>
              </a:ext>
            </a:extLst>
          </p:cNvPr>
          <p:cNvSpPr>
            <a:spLocks noGrp="1"/>
          </p:cNvSpPr>
          <p:nvPr>
            <p:ph type="sldNum" sz="quarter" idx="12"/>
          </p:nvPr>
        </p:nvSpPr>
        <p:spPr/>
        <p:txBody>
          <a:bodyPr/>
          <a:lstStyle/>
          <a:p>
            <a:fld id="{9AB51A5E-43A1-47D7-8508-8B351F814BA2}" type="slidenum">
              <a:rPr lang="uk-UA" smtClean="0"/>
              <a:t>‹№›</a:t>
            </a:fld>
            <a:endParaRPr lang="uk-UA"/>
          </a:p>
        </p:txBody>
      </p:sp>
    </p:spTree>
    <p:extLst>
      <p:ext uri="{BB962C8B-B14F-4D97-AF65-F5344CB8AC3E}">
        <p14:creationId xmlns:p14="http://schemas.microsoft.com/office/powerpoint/2010/main" val="2070202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a:extLst>
              <a:ext uri="{FF2B5EF4-FFF2-40B4-BE49-F238E27FC236}">
                <a16:creationId xmlns:a16="http://schemas.microsoft.com/office/drawing/2014/main" id="{2612C9C8-5C88-7248-E9A2-8C7CA7F0EFAB}"/>
              </a:ext>
            </a:extLst>
          </p:cNvPr>
          <p:cNvSpPr>
            <a:spLocks noGrp="1"/>
          </p:cNvSpPr>
          <p:nvPr>
            <p:ph type="dt" sz="half" idx="10"/>
          </p:nvPr>
        </p:nvSpPr>
        <p:spPr/>
        <p:txBody>
          <a:bodyPr/>
          <a:lstStyle/>
          <a:p>
            <a:fld id="{CA5109AA-E6BB-42DD-AC77-C9A634468D54}" type="datetimeFigureOut">
              <a:rPr lang="uk-UA" smtClean="0"/>
              <a:t>12.10.2022</a:t>
            </a:fld>
            <a:endParaRPr lang="uk-UA"/>
          </a:p>
        </p:txBody>
      </p:sp>
      <p:sp>
        <p:nvSpPr>
          <p:cNvPr id="3" name="Місце для нижнього колонтитула 2">
            <a:extLst>
              <a:ext uri="{FF2B5EF4-FFF2-40B4-BE49-F238E27FC236}">
                <a16:creationId xmlns:a16="http://schemas.microsoft.com/office/drawing/2014/main" id="{DD48337F-073C-EE09-8D52-1A56108FC5CE}"/>
              </a:ext>
            </a:extLst>
          </p:cNvPr>
          <p:cNvSpPr>
            <a:spLocks noGrp="1"/>
          </p:cNvSpPr>
          <p:nvPr>
            <p:ph type="ftr" sz="quarter" idx="11"/>
          </p:nvPr>
        </p:nvSpPr>
        <p:spPr/>
        <p:txBody>
          <a:bodyPr/>
          <a:lstStyle/>
          <a:p>
            <a:endParaRPr lang="uk-UA"/>
          </a:p>
        </p:txBody>
      </p:sp>
      <p:sp>
        <p:nvSpPr>
          <p:cNvPr id="4" name="Місце для номера слайда 3">
            <a:extLst>
              <a:ext uri="{FF2B5EF4-FFF2-40B4-BE49-F238E27FC236}">
                <a16:creationId xmlns:a16="http://schemas.microsoft.com/office/drawing/2014/main" id="{F12872BF-2B6B-C8ED-C2E0-7135FA94D307}"/>
              </a:ext>
            </a:extLst>
          </p:cNvPr>
          <p:cNvSpPr>
            <a:spLocks noGrp="1"/>
          </p:cNvSpPr>
          <p:nvPr>
            <p:ph type="sldNum" sz="quarter" idx="12"/>
          </p:nvPr>
        </p:nvSpPr>
        <p:spPr/>
        <p:txBody>
          <a:bodyPr/>
          <a:lstStyle/>
          <a:p>
            <a:fld id="{9AB51A5E-43A1-47D7-8508-8B351F814BA2}" type="slidenum">
              <a:rPr lang="uk-UA" smtClean="0"/>
              <a:t>‹№›</a:t>
            </a:fld>
            <a:endParaRPr lang="uk-UA"/>
          </a:p>
        </p:txBody>
      </p:sp>
    </p:spTree>
    <p:extLst>
      <p:ext uri="{BB962C8B-B14F-4D97-AF65-F5344CB8AC3E}">
        <p14:creationId xmlns:p14="http://schemas.microsoft.com/office/powerpoint/2010/main" val="547475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0E76637-CFC6-7ED2-64A0-89B1BBD33AFB}"/>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23DC2CB3-2083-4CB2-AAE8-DBFDA36DE6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a:extLst>
              <a:ext uri="{FF2B5EF4-FFF2-40B4-BE49-F238E27FC236}">
                <a16:creationId xmlns:a16="http://schemas.microsoft.com/office/drawing/2014/main" id="{BF77F404-826C-981C-9449-334D05501D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39C50974-4AA6-C983-799C-0DCEA639AC61}"/>
              </a:ext>
            </a:extLst>
          </p:cNvPr>
          <p:cNvSpPr>
            <a:spLocks noGrp="1"/>
          </p:cNvSpPr>
          <p:nvPr>
            <p:ph type="dt" sz="half" idx="10"/>
          </p:nvPr>
        </p:nvSpPr>
        <p:spPr/>
        <p:txBody>
          <a:bodyPr/>
          <a:lstStyle/>
          <a:p>
            <a:fld id="{CA5109AA-E6BB-42DD-AC77-C9A634468D54}" type="datetimeFigureOut">
              <a:rPr lang="uk-UA" smtClean="0"/>
              <a:t>12.10.2022</a:t>
            </a:fld>
            <a:endParaRPr lang="uk-UA"/>
          </a:p>
        </p:txBody>
      </p:sp>
      <p:sp>
        <p:nvSpPr>
          <p:cNvPr id="6" name="Місце для нижнього колонтитула 5">
            <a:extLst>
              <a:ext uri="{FF2B5EF4-FFF2-40B4-BE49-F238E27FC236}">
                <a16:creationId xmlns:a16="http://schemas.microsoft.com/office/drawing/2014/main" id="{826F35E9-73BA-9964-0FDD-45084DFB03D0}"/>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85269B73-A861-BF33-7CDB-510AA3E3525F}"/>
              </a:ext>
            </a:extLst>
          </p:cNvPr>
          <p:cNvSpPr>
            <a:spLocks noGrp="1"/>
          </p:cNvSpPr>
          <p:nvPr>
            <p:ph type="sldNum" sz="quarter" idx="12"/>
          </p:nvPr>
        </p:nvSpPr>
        <p:spPr/>
        <p:txBody>
          <a:bodyPr/>
          <a:lstStyle/>
          <a:p>
            <a:fld id="{9AB51A5E-43A1-47D7-8508-8B351F814BA2}" type="slidenum">
              <a:rPr lang="uk-UA" smtClean="0"/>
              <a:t>‹№›</a:t>
            </a:fld>
            <a:endParaRPr lang="uk-UA"/>
          </a:p>
        </p:txBody>
      </p:sp>
    </p:spTree>
    <p:extLst>
      <p:ext uri="{BB962C8B-B14F-4D97-AF65-F5344CB8AC3E}">
        <p14:creationId xmlns:p14="http://schemas.microsoft.com/office/powerpoint/2010/main" val="3541059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E5C347F-7B11-5AB5-9C97-6515548D5C45}"/>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зображення 2">
            <a:extLst>
              <a:ext uri="{FF2B5EF4-FFF2-40B4-BE49-F238E27FC236}">
                <a16:creationId xmlns:a16="http://schemas.microsoft.com/office/drawing/2014/main" id="{02CF5B5E-4B44-DE2C-21F2-8C4FFDD2A8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a:extLst>
              <a:ext uri="{FF2B5EF4-FFF2-40B4-BE49-F238E27FC236}">
                <a16:creationId xmlns:a16="http://schemas.microsoft.com/office/drawing/2014/main" id="{C95756A9-BADA-3FD6-CE37-276EA3BA2D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B4B277D6-A308-0D8B-6954-EBEC2CCE2A01}"/>
              </a:ext>
            </a:extLst>
          </p:cNvPr>
          <p:cNvSpPr>
            <a:spLocks noGrp="1"/>
          </p:cNvSpPr>
          <p:nvPr>
            <p:ph type="dt" sz="half" idx="10"/>
          </p:nvPr>
        </p:nvSpPr>
        <p:spPr/>
        <p:txBody>
          <a:bodyPr/>
          <a:lstStyle/>
          <a:p>
            <a:fld id="{CA5109AA-E6BB-42DD-AC77-C9A634468D54}" type="datetimeFigureOut">
              <a:rPr lang="uk-UA" smtClean="0"/>
              <a:t>12.10.2022</a:t>
            </a:fld>
            <a:endParaRPr lang="uk-UA"/>
          </a:p>
        </p:txBody>
      </p:sp>
      <p:sp>
        <p:nvSpPr>
          <p:cNvPr id="6" name="Місце для нижнього колонтитула 5">
            <a:extLst>
              <a:ext uri="{FF2B5EF4-FFF2-40B4-BE49-F238E27FC236}">
                <a16:creationId xmlns:a16="http://schemas.microsoft.com/office/drawing/2014/main" id="{66C7EF05-80D6-9A2F-BDA7-CA8D745896B8}"/>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F4AEFA09-65C0-1431-2BFD-9468C4E6DE4A}"/>
              </a:ext>
            </a:extLst>
          </p:cNvPr>
          <p:cNvSpPr>
            <a:spLocks noGrp="1"/>
          </p:cNvSpPr>
          <p:nvPr>
            <p:ph type="sldNum" sz="quarter" idx="12"/>
          </p:nvPr>
        </p:nvSpPr>
        <p:spPr/>
        <p:txBody>
          <a:bodyPr/>
          <a:lstStyle/>
          <a:p>
            <a:fld id="{9AB51A5E-43A1-47D7-8508-8B351F814BA2}" type="slidenum">
              <a:rPr lang="uk-UA" smtClean="0"/>
              <a:t>‹№›</a:t>
            </a:fld>
            <a:endParaRPr lang="uk-UA"/>
          </a:p>
        </p:txBody>
      </p:sp>
    </p:spTree>
    <p:extLst>
      <p:ext uri="{BB962C8B-B14F-4D97-AF65-F5344CB8AC3E}">
        <p14:creationId xmlns:p14="http://schemas.microsoft.com/office/powerpoint/2010/main" val="4139534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a:extLst>
              <a:ext uri="{FF2B5EF4-FFF2-40B4-BE49-F238E27FC236}">
                <a16:creationId xmlns:a16="http://schemas.microsoft.com/office/drawing/2014/main" id="{F024B5CA-82E6-18BF-5C43-BDB23EDDDC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60636D7E-0A0F-4F6A-A9DB-790F460E61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73F7CDB5-75CC-D361-083B-87F20101BA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5109AA-E6BB-42DD-AC77-C9A634468D54}" type="datetimeFigureOut">
              <a:rPr lang="uk-UA" smtClean="0"/>
              <a:t>12.10.2022</a:t>
            </a:fld>
            <a:endParaRPr lang="uk-UA"/>
          </a:p>
        </p:txBody>
      </p:sp>
      <p:sp>
        <p:nvSpPr>
          <p:cNvPr id="5" name="Місце для нижнього колонтитула 4">
            <a:extLst>
              <a:ext uri="{FF2B5EF4-FFF2-40B4-BE49-F238E27FC236}">
                <a16:creationId xmlns:a16="http://schemas.microsoft.com/office/drawing/2014/main" id="{04EE5E55-EF69-EAE3-412F-2E8D6DF3B6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a:extLst>
              <a:ext uri="{FF2B5EF4-FFF2-40B4-BE49-F238E27FC236}">
                <a16:creationId xmlns:a16="http://schemas.microsoft.com/office/drawing/2014/main" id="{7CF78FFD-332D-D93F-D41B-CBD15A0189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B51A5E-43A1-47D7-8508-8B351F814BA2}" type="slidenum">
              <a:rPr lang="uk-UA" smtClean="0"/>
              <a:t>‹№›</a:t>
            </a:fld>
            <a:endParaRPr lang="uk-UA"/>
          </a:p>
        </p:txBody>
      </p:sp>
    </p:spTree>
    <p:extLst>
      <p:ext uri="{BB962C8B-B14F-4D97-AF65-F5344CB8AC3E}">
        <p14:creationId xmlns:p14="http://schemas.microsoft.com/office/powerpoint/2010/main" val="2795675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pr.gov.ua/timeline/Ocinka-vplivu-na-dovkillya.html" TargetMode="External"/><Relationship Id="rId2" Type="http://schemas.openxmlformats.org/officeDocument/2006/relationships/hyperlink" Target="https://zakon.rada.gov.ua/laws/show/2059-19#Text" TargetMode="External"/><Relationship Id="rId1" Type="http://schemas.openxmlformats.org/officeDocument/2006/relationships/slideLayout" Target="../slideLayouts/slideLayout7.xml"/><Relationship Id="rId5" Type="http://schemas.openxmlformats.org/officeDocument/2006/relationships/image" Target="../media/image6.jpg"/><Relationship Id="rId4" Type="http://schemas.openxmlformats.org/officeDocument/2006/relationships/hyperlink" Target="http://epl.org.ua/human-posts/populyarnyj-komentar-do-zakonu-ukrayiny-pro-otsinku-vplyvu-na-dovkillya/"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zakon.rada.gov.ua/laws/show/1010-2017-%D0%BF#n1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6B20EA0-2C20-FBD1-0C45-58DD1B35D1B7}"/>
              </a:ext>
            </a:extLst>
          </p:cNvPr>
          <p:cNvSpPr>
            <a:spLocks noGrp="1"/>
          </p:cNvSpPr>
          <p:nvPr>
            <p:ph type="ctrTitle"/>
          </p:nvPr>
        </p:nvSpPr>
        <p:spPr>
          <a:xfrm>
            <a:off x="838200" y="702918"/>
            <a:ext cx="10691191" cy="1828247"/>
          </a:xfrm>
        </p:spPr>
        <p:txBody>
          <a:bodyPr anchor="ctr">
            <a:normAutofit/>
          </a:bodyPr>
          <a:lstStyle/>
          <a:p>
            <a:r>
              <a:rPr lang="uk-UA" sz="3600" b="1" dirty="0">
                <a:effectLst/>
                <a:latin typeface="Arial" panose="020B0604020202020204" pitchFamily="34" charset="0"/>
                <a:ea typeface="Calibri" panose="020F0502020204030204" pitchFamily="34" charset="0"/>
                <a:cs typeface="Arial" panose="020B0604020202020204" pitchFamily="34" charset="0"/>
              </a:rPr>
              <a:t>Основи проведення оцінки впливу на довкілля та екологічної  сертифікації у сфері виробництва будівельних матеріалів</a:t>
            </a:r>
            <a:endParaRPr lang="uk-UA" sz="3600" b="1" dirty="0">
              <a:latin typeface="Arial" panose="020B0604020202020204" pitchFamily="34" charset="0"/>
              <a:cs typeface="Arial" panose="020B0604020202020204" pitchFamily="34" charset="0"/>
            </a:endParaRPr>
          </a:p>
        </p:txBody>
      </p:sp>
      <p:sp>
        <p:nvSpPr>
          <p:cNvPr id="3" name="Підзаголовок 2">
            <a:extLst>
              <a:ext uri="{FF2B5EF4-FFF2-40B4-BE49-F238E27FC236}">
                <a16:creationId xmlns:a16="http://schemas.microsoft.com/office/drawing/2014/main" id="{7F9B61C5-89A1-3BF6-8502-583CB0C7D8D2}"/>
              </a:ext>
            </a:extLst>
          </p:cNvPr>
          <p:cNvSpPr>
            <a:spLocks noGrp="1"/>
          </p:cNvSpPr>
          <p:nvPr>
            <p:ph type="subTitle" idx="1"/>
          </p:nvPr>
        </p:nvSpPr>
        <p:spPr>
          <a:xfrm>
            <a:off x="1611795" y="3162911"/>
            <a:ext cx="9144000" cy="979288"/>
          </a:xfrm>
        </p:spPr>
        <p:txBody>
          <a:bodyPr>
            <a:normAutofit fontScale="92500" lnSpcReduction="10000"/>
          </a:bodyPr>
          <a:lstStyle/>
          <a:p>
            <a:pPr algn="l"/>
            <a:endParaRPr lang="uk-UA" sz="3100" b="0" i="0" u="none" strike="noStrike" baseline="0" dirty="0">
              <a:solidFill>
                <a:srgbClr val="000000"/>
              </a:solidFill>
              <a:latin typeface="Arial" panose="020B0604020202020204" pitchFamily="34" charset="0"/>
            </a:endParaRPr>
          </a:p>
          <a:p>
            <a:r>
              <a:rPr lang="uk-UA" sz="3100" b="1" cap="small" dirty="0">
                <a:solidFill>
                  <a:srgbClr val="000000"/>
                </a:solidFill>
                <a:latin typeface="Arial" panose="020B0604020202020204" pitchFamily="34" charset="0"/>
              </a:rPr>
              <a:t>Оцінка впливу на довкілля</a:t>
            </a:r>
          </a:p>
          <a:p>
            <a:endParaRPr lang="uk-UA" b="1" cap="small" dirty="0">
              <a:solidFill>
                <a:srgbClr val="000000"/>
              </a:solidFill>
              <a:latin typeface="Arial" panose="020B0604020202020204" pitchFamily="34" charset="0"/>
            </a:endParaRPr>
          </a:p>
          <a:p>
            <a:endParaRPr lang="uk-UA" sz="1800" b="1" cap="small" dirty="0">
              <a:solidFill>
                <a:srgbClr val="000000"/>
              </a:solidFill>
              <a:latin typeface="Arial" panose="020B0604020202020204" pitchFamily="34" charset="0"/>
            </a:endParaRPr>
          </a:p>
        </p:txBody>
      </p:sp>
      <p:sp>
        <p:nvSpPr>
          <p:cNvPr id="7" name="Rectangle 2">
            <a:extLst>
              <a:ext uri="{FF2B5EF4-FFF2-40B4-BE49-F238E27FC236}">
                <a16:creationId xmlns:a16="http://schemas.microsoft.com/office/drawing/2014/main" id="{753208D9-652C-04C6-9B0A-D8603AE3050E}"/>
              </a:ext>
            </a:extLst>
          </p:cNvPr>
          <p:cNvSpPr>
            <a:spLocks noChangeArrowheads="1"/>
          </p:cNvSpPr>
          <p:nvPr/>
        </p:nvSpPr>
        <p:spPr bwMode="auto">
          <a:xfrm>
            <a:off x="838200" y="5316138"/>
            <a:ext cx="4690387" cy="1200329"/>
          </a:xfrm>
          <a:prstGeom prst="rect">
            <a:avLst/>
          </a:prstGeom>
          <a:noFill/>
          <a:ln>
            <a:noFill/>
          </a:ln>
          <a:effec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600" b="1" i="0" u="none" strike="noStrike" cap="none" normalizeH="0" baseline="0" dirty="0">
              <a:ln>
                <a:noFill/>
              </a:ln>
              <a:solidFill>
                <a:srgbClr val="333333"/>
              </a:solidFill>
              <a:effectLst/>
              <a:latin typeface="Times New Roman" panose="02020603050405020304" pitchFamily="18" charset="0"/>
              <a:cs typeface="Times New Roman" panose="02020603050405020304" pitchFamily="18" charset="0"/>
            </a:endParaRPr>
          </a:p>
          <a:p>
            <a:pPr algn="ctr"/>
            <a:r>
              <a:rPr lang="uk-UA" sz="1600" b="1" i="1" u="none" strike="noStrike" dirty="0">
                <a:effectLst/>
                <a:latin typeface="Times New Roman" panose="02020603050405020304" pitchFamily="18" charset="0"/>
              </a:rPr>
              <a:t>ЗАКОН УКРАЇНИ</a:t>
            </a:r>
            <a:endParaRPr lang="uk-UA" sz="1600" dirty="0">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1600" b="1" i="0" u="none" strike="noStrike" cap="none" normalizeH="0" baseline="0" dirty="0">
                <a:ln>
                  <a:noFill/>
                </a:ln>
                <a:solidFill>
                  <a:srgbClr val="333333"/>
                </a:solidFill>
                <a:effectLst/>
                <a:latin typeface="Times New Roman" panose="02020603050405020304" pitchFamily="18" charset="0"/>
                <a:cs typeface="Times New Roman" panose="02020603050405020304" pitchFamily="18" charset="0"/>
              </a:rPr>
              <a:t>Про оцінку</a:t>
            </a:r>
            <a:r>
              <a:rPr kumimoji="0" lang="ru-UA" altLang="uk-UA" sz="1600" b="1" i="0" u="none" strike="noStrike" cap="none" normalizeH="0" baseline="0" dirty="0">
                <a:ln>
                  <a:noFill/>
                </a:ln>
                <a:solidFill>
                  <a:srgbClr val="333333"/>
                </a:solidFill>
                <a:effectLst/>
                <a:latin typeface="Times New Roman" panose="02020603050405020304" pitchFamily="18" charset="0"/>
                <a:cs typeface="Times New Roman" panose="02020603050405020304" pitchFamily="18" charset="0"/>
              </a:rPr>
              <a:t> </a:t>
            </a:r>
            <a:r>
              <a:rPr kumimoji="0" lang="ru-UA" altLang="uk-UA" sz="1600" b="1" i="0" u="none" strike="noStrike" cap="none" normalizeH="0" baseline="0" dirty="0" err="1">
                <a:ln>
                  <a:noFill/>
                </a:ln>
                <a:solidFill>
                  <a:srgbClr val="333333"/>
                </a:solidFill>
                <a:effectLst/>
                <a:latin typeface="Times New Roman" panose="02020603050405020304" pitchFamily="18" charset="0"/>
                <a:cs typeface="Times New Roman" panose="02020603050405020304" pitchFamily="18" charset="0"/>
              </a:rPr>
              <a:t>впливу</a:t>
            </a:r>
            <a:r>
              <a:rPr kumimoji="0" lang="ru-UA" altLang="uk-UA" sz="1600" b="1" i="0" u="none" strike="noStrike" cap="none" normalizeH="0" baseline="0" dirty="0">
                <a:ln>
                  <a:noFill/>
                </a:ln>
                <a:solidFill>
                  <a:srgbClr val="333333"/>
                </a:solidFill>
                <a:effectLst/>
                <a:latin typeface="Times New Roman" panose="02020603050405020304" pitchFamily="18" charset="0"/>
                <a:cs typeface="Times New Roman" panose="02020603050405020304" pitchFamily="18" charset="0"/>
              </a:rPr>
              <a:t> на </a:t>
            </a:r>
            <a:r>
              <a:rPr kumimoji="0" lang="ru-UA" altLang="uk-UA" sz="1600" b="1" i="0" u="none" strike="noStrike" cap="none" normalizeH="0" baseline="0" dirty="0" err="1">
                <a:ln>
                  <a:noFill/>
                </a:ln>
                <a:solidFill>
                  <a:srgbClr val="333333"/>
                </a:solidFill>
                <a:effectLst/>
                <a:latin typeface="Times New Roman" panose="02020603050405020304" pitchFamily="18" charset="0"/>
                <a:cs typeface="Times New Roman" panose="02020603050405020304" pitchFamily="18" charset="0"/>
              </a:rPr>
              <a:t>довк</a:t>
            </a:r>
            <a:r>
              <a:rPr kumimoji="0" lang="uk-UA" altLang="uk-UA" sz="1600" b="1" i="0" u="none" strike="noStrike" cap="none" normalizeH="0" baseline="0" dirty="0">
                <a:ln>
                  <a:noFill/>
                </a:ln>
                <a:solidFill>
                  <a:srgbClr val="333333"/>
                </a:solidFill>
                <a:effectLst/>
                <a:latin typeface="Times New Roman" panose="02020603050405020304" pitchFamily="18" charset="0"/>
                <a:cs typeface="Times New Roman" panose="02020603050405020304" pitchFamily="18" charset="0"/>
              </a:rPr>
              <a:t>і</a:t>
            </a:r>
            <a:r>
              <a:rPr kumimoji="0" lang="ru-UA" altLang="uk-UA" sz="1600" b="1" i="0" u="none" strike="noStrike" cap="none" normalizeH="0" baseline="0" dirty="0" err="1">
                <a:ln>
                  <a:noFill/>
                </a:ln>
                <a:solidFill>
                  <a:srgbClr val="333333"/>
                </a:solidFill>
                <a:effectLst/>
                <a:latin typeface="Times New Roman" panose="02020603050405020304" pitchFamily="18" charset="0"/>
                <a:cs typeface="Times New Roman" panose="02020603050405020304" pitchFamily="18" charset="0"/>
              </a:rPr>
              <a:t>лля</a:t>
            </a:r>
            <a:endParaRPr kumimoji="0" lang="uk-UA" altLang="uk-UA" sz="1600" b="1" i="0" u="none" strike="noStrike" cap="none" normalizeH="0" baseline="0" dirty="0">
              <a:ln>
                <a:noFill/>
              </a:ln>
              <a:solidFill>
                <a:srgbClr val="333333"/>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ru-RU" sz="1200" b="1" i="0" u="none" strike="noStrike" dirty="0">
                <a:solidFill>
                  <a:srgbClr val="333333"/>
                </a:solidFill>
                <a:effectLst/>
                <a:latin typeface="Times New Roman" panose="02020603050405020304" pitchFamily="18" charset="0"/>
              </a:rPr>
              <a:t>23 </a:t>
            </a:r>
            <a:r>
              <a:rPr lang="ru-RU" sz="1200" b="1" dirty="0" err="1">
                <a:solidFill>
                  <a:srgbClr val="333333"/>
                </a:solidFill>
                <a:latin typeface="Times New Roman" panose="02020603050405020304" pitchFamily="18" charset="0"/>
              </a:rPr>
              <a:t>трав</a:t>
            </a:r>
            <a:r>
              <a:rPr lang="ru-RU" sz="1200" b="1" i="0" u="none" strike="noStrike" dirty="0" err="1">
                <a:solidFill>
                  <a:srgbClr val="333333"/>
                </a:solidFill>
                <a:effectLst/>
                <a:latin typeface="Times New Roman" panose="02020603050405020304" pitchFamily="18" charset="0"/>
              </a:rPr>
              <a:t>ня</a:t>
            </a:r>
            <a:r>
              <a:rPr lang="ru-RU" sz="1200" b="1" i="0" u="none" strike="noStrike" dirty="0">
                <a:solidFill>
                  <a:srgbClr val="333333"/>
                </a:solidFill>
                <a:effectLst/>
                <a:latin typeface="Times New Roman" panose="02020603050405020304" pitchFamily="18" charset="0"/>
              </a:rPr>
              <a:t> 2017 року                                                           № 2059-VIII</a:t>
            </a:r>
            <a:endParaRPr kumimoji="0" lang="uk-UA" altLang="uk-UA" sz="1200" b="0" i="0" u="none" strike="noStrike" cap="none" normalizeH="0" baseline="0" dirty="0">
              <a:ln>
                <a:noFill/>
              </a:ln>
              <a:solidFill>
                <a:srgbClr val="333333"/>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1200" b="1" i="0" u="none" strike="noStrike" cap="none" normalizeH="0" baseline="0" dirty="0">
                <a:ln>
                  <a:noFill/>
                </a:ln>
                <a:solidFill>
                  <a:srgbClr val="333333"/>
                </a:solidFill>
                <a:effectLst/>
                <a:latin typeface="Times New Roman" panose="02020603050405020304" pitchFamily="18" charset="0"/>
                <a:cs typeface="Times New Roman" panose="02020603050405020304" pitchFamily="18" charset="0"/>
              </a:rPr>
              <a:t>(Відомості Верховної Ради (ВВР), 2017, № 29, ст. 315)</a:t>
            </a:r>
            <a:endParaRPr kumimoji="0" lang="uk-UA" altLang="uk-UA" sz="1100" b="0" i="0" u="none" strike="noStrike" cap="none" normalizeH="0" baseline="0" dirty="0">
              <a:ln>
                <a:noFill/>
              </a:ln>
              <a:solidFill>
                <a:schemeClr val="tx1"/>
              </a:solidFill>
              <a:effectLst/>
            </a:endParaRPr>
          </a:p>
        </p:txBody>
      </p:sp>
      <p:pic>
        <p:nvPicPr>
          <p:cNvPr id="1030" name="Picture 6">
            <a:extLst>
              <a:ext uri="{FF2B5EF4-FFF2-40B4-BE49-F238E27FC236}">
                <a16:creationId xmlns:a16="http://schemas.microsoft.com/office/drawing/2014/main" id="{494E9F44-A2FD-36CA-A2B3-FE4037EE56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6527" y="4625078"/>
            <a:ext cx="571500" cy="76200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19539863-6B63-13C6-3AEB-0BA1A0F90C56}"/>
              </a:ext>
            </a:extLst>
          </p:cNvPr>
          <p:cNvSpPr txBox="1"/>
          <p:nvPr/>
        </p:nvSpPr>
        <p:spPr>
          <a:xfrm>
            <a:off x="838201" y="2687827"/>
            <a:ext cx="10691190" cy="590931"/>
          </a:xfrm>
          <a:prstGeom prst="rect">
            <a:avLst/>
          </a:prstGeom>
        </p:spPr>
        <p:txBody>
          <a:bodyPr vert="horz" lIns="91440" tIns="45720" rIns="91440" bIns="45720" rtlCol="0">
            <a:noAutofit/>
          </a:bodyPr>
          <a:lstStyle>
            <a:lvl1pPr indent="0">
              <a:lnSpc>
                <a:spcPct val="90000"/>
              </a:lnSpc>
              <a:spcBef>
                <a:spcPts val="1000"/>
              </a:spcBef>
              <a:buFont typeface="Arial" panose="020B0604020202020204" pitchFamily="34" charset="0"/>
              <a:buNone/>
              <a:defRPr b="0" i="0" u="none" strike="noStrike" baseline="0">
                <a:solidFill>
                  <a:srgbClr val="000000"/>
                </a:solidFill>
                <a:latin typeface="Arial" panose="020B0604020202020204" pitchFamily="34" charset="0"/>
              </a:defRPr>
            </a:lvl1pPr>
            <a:lvl2pPr indent="0" algn="ctr">
              <a:lnSpc>
                <a:spcPct val="90000"/>
              </a:lnSpc>
              <a:spcBef>
                <a:spcPts val="500"/>
              </a:spcBef>
              <a:buFont typeface="Arial" panose="020B0604020202020204" pitchFamily="34" charset="0"/>
              <a:buNone/>
              <a:defRPr sz="2000"/>
            </a:lvl2pPr>
            <a:lvl3pPr indent="0" algn="ctr">
              <a:lnSpc>
                <a:spcPct val="90000"/>
              </a:lnSpc>
              <a:spcBef>
                <a:spcPts val="500"/>
              </a:spcBef>
              <a:buFont typeface="Arial" panose="020B0604020202020204" pitchFamily="34" charset="0"/>
              <a:buNone/>
            </a:lvl3pPr>
            <a:lvl4pPr indent="0" algn="ctr">
              <a:lnSpc>
                <a:spcPct val="90000"/>
              </a:lnSpc>
              <a:spcBef>
                <a:spcPts val="500"/>
              </a:spcBef>
              <a:buFont typeface="Arial" panose="020B0604020202020204" pitchFamily="34" charset="0"/>
              <a:buNone/>
              <a:defRPr sz="1600"/>
            </a:lvl4pPr>
            <a:lvl5pPr indent="0" algn="ctr">
              <a:lnSpc>
                <a:spcPct val="90000"/>
              </a:lnSpc>
              <a:spcBef>
                <a:spcPts val="500"/>
              </a:spcBef>
              <a:buFont typeface="Arial" panose="020B0604020202020204" pitchFamily="34" charset="0"/>
              <a:buNone/>
              <a:defRPr sz="1600"/>
            </a:lvl5pPr>
            <a:lvl6pPr indent="0" algn="ctr">
              <a:lnSpc>
                <a:spcPct val="90000"/>
              </a:lnSpc>
              <a:spcBef>
                <a:spcPts val="500"/>
              </a:spcBef>
              <a:buFont typeface="Arial" panose="020B0604020202020204" pitchFamily="34" charset="0"/>
              <a:buNone/>
              <a:defRPr sz="1600"/>
            </a:lvl6pPr>
            <a:lvl7pPr indent="0" algn="ctr">
              <a:lnSpc>
                <a:spcPct val="90000"/>
              </a:lnSpc>
              <a:spcBef>
                <a:spcPts val="500"/>
              </a:spcBef>
              <a:buFont typeface="Arial" panose="020B0604020202020204" pitchFamily="34" charset="0"/>
              <a:buNone/>
              <a:defRPr sz="1600"/>
            </a:lvl7pPr>
            <a:lvl8pPr indent="0" algn="ctr">
              <a:lnSpc>
                <a:spcPct val="90000"/>
              </a:lnSpc>
              <a:spcBef>
                <a:spcPts val="500"/>
              </a:spcBef>
              <a:buFont typeface="Arial" panose="020B0604020202020204" pitchFamily="34" charset="0"/>
              <a:buNone/>
              <a:defRPr sz="1600"/>
            </a:lvl8pPr>
            <a:lvl9pPr indent="0" algn="ctr">
              <a:lnSpc>
                <a:spcPct val="90000"/>
              </a:lnSpc>
              <a:spcBef>
                <a:spcPts val="500"/>
              </a:spcBef>
              <a:buFont typeface="Arial" panose="020B0604020202020204" pitchFamily="34" charset="0"/>
              <a:buNone/>
              <a:defRPr sz="1600"/>
            </a:lvl9pPr>
          </a:lstStyle>
          <a:p>
            <a:pPr algn="ctr"/>
            <a:r>
              <a:rPr lang="uk-UA" sz="2400" dirty="0"/>
              <a:t>Загальні засади здійснення оцінки впливу на довкілля у сфері виробництва будівельних матеріалів</a:t>
            </a:r>
          </a:p>
        </p:txBody>
      </p:sp>
    </p:spTree>
    <p:extLst>
      <p:ext uri="{BB962C8B-B14F-4D97-AF65-F5344CB8AC3E}">
        <p14:creationId xmlns:p14="http://schemas.microsoft.com/office/powerpoint/2010/main" val="2747634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Рисунок 8" descr="Зображення, що містить текст&#10;&#10;Автоматично згенерований опис">
            <a:extLst>
              <a:ext uri="{FF2B5EF4-FFF2-40B4-BE49-F238E27FC236}">
                <a16:creationId xmlns:a16="http://schemas.microsoft.com/office/drawing/2014/main" id="{3BBFBC44-5323-5AB4-5FA6-82887A2126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0177" y="1027906"/>
            <a:ext cx="4759386" cy="5712378"/>
          </a:xfrm>
          <a:prstGeom prst="rect">
            <a:avLst/>
          </a:prstGeom>
          <a:ln>
            <a:solidFill>
              <a:schemeClr val="accent1"/>
            </a:solidFill>
          </a:ln>
        </p:spPr>
      </p:pic>
      <p:sp>
        <p:nvSpPr>
          <p:cNvPr id="2" name="Заголовок 1">
            <a:extLst>
              <a:ext uri="{FF2B5EF4-FFF2-40B4-BE49-F238E27FC236}">
                <a16:creationId xmlns:a16="http://schemas.microsoft.com/office/drawing/2014/main" id="{5A8E512C-A9DD-91CB-9DE3-2AAC62FE4D58}"/>
              </a:ext>
            </a:extLst>
          </p:cNvPr>
          <p:cNvSpPr>
            <a:spLocks noGrp="1"/>
          </p:cNvSpPr>
          <p:nvPr>
            <p:ph type="title"/>
          </p:nvPr>
        </p:nvSpPr>
        <p:spPr>
          <a:xfrm>
            <a:off x="361122" y="563908"/>
            <a:ext cx="6869055" cy="662781"/>
          </a:xfrm>
        </p:spPr>
        <p:txBody>
          <a:bodyPr>
            <a:normAutofit/>
          </a:bodyPr>
          <a:lstStyle/>
          <a:p>
            <a:r>
              <a:rPr lang="uk-UA" sz="3200" b="1" cap="small" dirty="0">
                <a:solidFill>
                  <a:srgbClr val="000000"/>
                </a:solidFill>
                <a:latin typeface="Arial" panose="020B0604020202020204" pitchFamily="34" charset="0"/>
              </a:rPr>
              <a:t>Звіт </a:t>
            </a:r>
            <a:r>
              <a:rPr lang="ru-RU" sz="3200" b="1" cap="small" dirty="0">
                <a:solidFill>
                  <a:srgbClr val="000000"/>
                </a:solidFill>
                <a:latin typeface="Arial" panose="020B0604020202020204" pitchFamily="34" charset="0"/>
              </a:rPr>
              <a:t>з </a:t>
            </a:r>
            <a:r>
              <a:rPr lang="uk-UA" sz="3200" b="1" cap="small" dirty="0">
                <a:solidFill>
                  <a:srgbClr val="000000"/>
                </a:solidFill>
                <a:latin typeface="Arial" panose="020B0604020202020204" pitchFamily="34" charset="0"/>
              </a:rPr>
              <a:t>оцінки</a:t>
            </a:r>
            <a:r>
              <a:rPr lang="ru-RU" sz="3200" b="1" cap="small" dirty="0">
                <a:solidFill>
                  <a:srgbClr val="000000"/>
                </a:solidFill>
                <a:latin typeface="Arial" panose="020B0604020202020204" pitchFamily="34" charset="0"/>
              </a:rPr>
              <a:t> </a:t>
            </a:r>
            <a:r>
              <a:rPr lang="uk-UA" sz="3200" b="1" cap="small" dirty="0">
                <a:solidFill>
                  <a:srgbClr val="000000"/>
                </a:solidFill>
                <a:latin typeface="Arial" panose="020B0604020202020204" pitchFamily="34" charset="0"/>
              </a:rPr>
              <a:t>впливу</a:t>
            </a:r>
            <a:r>
              <a:rPr lang="ru-RU" sz="3200" b="1" cap="small" dirty="0">
                <a:solidFill>
                  <a:srgbClr val="000000"/>
                </a:solidFill>
                <a:latin typeface="Arial" panose="020B0604020202020204" pitchFamily="34" charset="0"/>
              </a:rPr>
              <a:t> на </a:t>
            </a:r>
            <a:r>
              <a:rPr lang="uk-UA" sz="3200" b="1" cap="small" dirty="0">
                <a:solidFill>
                  <a:srgbClr val="000000"/>
                </a:solidFill>
                <a:latin typeface="Arial" panose="020B0604020202020204" pitchFamily="34" charset="0"/>
              </a:rPr>
              <a:t>довкілля</a:t>
            </a:r>
          </a:p>
        </p:txBody>
      </p:sp>
      <p:sp>
        <p:nvSpPr>
          <p:cNvPr id="13" name="TextBox 12">
            <a:extLst>
              <a:ext uri="{FF2B5EF4-FFF2-40B4-BE49-F238E27FC236}">
                <a16:creationId xmlns:a16="http://schemas.microsoft.com/office/drawing/2014/main" id="{4956CAD4-7666-DE81-08BC-1E55F66C0D22}"/>
              </a:ext>
            </a:extLst>
          </p:cNvPr>
          <p:cNvSpPr txBox="1"/>
          <p:nvPr/>
        </p:nvSpPr>
        <p:spPr>
          <a:xfrm>
            <a:off x="202437" y="1475107"/>
            <a:ext cx="7027740" cy="4524315"/>
          </a:xfrm>
          <a:prstGeom prst="rect">
            <a:avLst/>
          </a:prstGeom>
          <a:noFill/>
        </p:spPr>
        <p:txBody>
          <a:bodyPr wrap="square">
            <a:spAutoFit/>
          </a:bodyPr>
          <a:lstStyle>
            <a:defPPr>
              <a:defRPr lang="uk-UA"/>
            </a:defPPr>
            <a:lvl1pPr algn="just">
              <a:defRPr b="0" i="0">
                <a:solidFill>
                  <a:srgbClr val="333333"/>
                </a:solidFill>
                <a:effectLst/>
                <a:latin typeface="Arial" panose="020B0604020202020204" pitchFamily="34" charset="0"/>
                <a:cs typeface="Arial" panose="020B0604020202020204" pitchFamily="34" charset="0"/>
              </a:defRPr>
            </a:lvl1pPr>
          </a:lstStyle>
          <a:p>
            <a:r>
              <a:rPr lang="uk-UA" sz="1600" dirty="0"/>
              <a:t>Суб’єкт господарювання подає звіт з ОВД та оголошення про початок громадського обговорення звіту з ОВД в письмовій формі на паперових носіях та в електронному вигляді (у тому числі через електронний кабінет Єдиного реєстру з ОВД, інший електронний кабінет чи інформаційну систему, користувачами якої є уповноважений ТО/ЦО та суб’єкт господарювання), а також визначену суб’єктом господарювання іншу додаткову інформацію, необхідну для розгляду звіту, за місцем провадження планованої діяльності уповноваженому ТО/ЦО. Звіт з ОВД та оголошення про початок громадського обговорення звіту з ОВД щодо об’єктів, що за класом наслідків (відповідальності) належать до об’єктів з середніми (СС2) та значними (СС3) наслідками (крім об’єктів, на які поширюється дія Закону України "</a:t>
            </a:r>
            <a:r>
              <a:rPr lang="uk-UA" dirty="0"/>
              <a:t>Про</a:t>
            </a:r>
            <a:r>
              <a:rPr lang="uk-UA" sz="1600" dirty="0"/>
              <a:t> державну таємницю"), надсилається виключно в електронній формі через електронний кабінет користувача Єдиної державної електронної системи у сфері будівництва або іншу державну інформаційну систему, інтегровану з цим електронним кабінетом, користувачами якої є суб’єкт господарювання та уповноважений територіальний орган/уповноважений ЦО.</a:t>
            </a:r>
          </a:p>
        </p:txBody>
      </p:sp>
    </p:spTree>
    <p:extLst>
      <p:ext uri="{BB962C8B-B14F-4D97-AF65-F5344CB8AC3E}">
        <p14:creationId xmlns:p14="http://schemas.microsoft.com/office/powerpoint/2010/main" val="4099095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A8E512C-A9DD-91CB-9DE3-2AAC62FE4D58}"/>
              </a:ext>
            </a:extLst>
          </p:cNvPr>
          <p:cNvSpPr>
            <a:spLocks noGrp="1"/>
          </p:cNvSpPr>
          <p:nvPr>
            <p:ph type="title"/>
          </p:nvPr>
        </p:nvSpPr>
        <p:spPr>
          <a:xfrm>
            <a:off x="622851" y="396122"/>
            <a:ext cx="10515600" cy="1325563"/>
          </a:xfrm>
        </p:spPr>
        <p:txBody>
          <a:bodyPr>
            <a:normAutofit/>
          </a:bodyPr>
          <a:lstStyle/>
          <a:p>
            <a:r>
              <a:rPr lang="uk-UA" sz="3200" b="1" cap="small" dirty="0">
                <a:solidFill>
                  <a:srgbClr val="000000"/>
                </a:solidFill>
                <a:latin typeface="Arial" panose="020B0604020202020204" pitchFamily="34" charset="0"/>
              </a:rPr>
              <a:t>Громадське обговорення</a:t>
            </a:r>
          </a:p>
        </p:txBody>
      </p:sp>
      <p:sp>
        <p:nvSpPr>
          <p:cNvPr id="3" name="Місце для вмісту 2">
            <a:extLst>
              <a:ext uri="{FF2B5EF4-FFF2-40B4-BE49-F238E27FC236}">
                <a16:creationId xmlns:a16="http://schemas.microsoft.com/office/drawing/2014/main" id="{A5C57023-AB05-020B-FA8F-AC116295B24E}"/>
              </a:ext>
            </a:extLst>
          </p:cNvPr>
          <p:cNvSpPr>
            <a:spLocks noGrp="1"/>
          </p:cNvSpPr>
          <p:nvPr>
            <p:ph idx="1"/>
          </p:nvPr>
        </p:nvSpPr>
        <p:spPr>
          <a:xfrm>
            <a:off x="622851" y="1436613"/>
            <a:ext cx="6521867" cy="4793705"/>
          </a:xfrm>
        </p:spPr>
        <p:txBody>
          <a:bodyPr>
            <a:noAutofit/>
          </a:bodyPr>
          <a:lstStyle/>
          <a:p>
            <a:pPr marL="0" indent="0" algn="just">
              <a:buNone/>
            </a:pPr>
            <a:r>
              <a:rPr lang="uk-UA" sz="1600" dirty="0">
                <a:solidFill>
                  <a:srgbClr val="333333"/>
                </a:solidFill>
                <a:latin typeface="Arial" panose="020B0604020202020204" pitchFamily="34" charset="0"/>
                <a:cs typeface="Arial" panose="020B0604020202020204" pitchFamily="34" charset="0"/>
              </a:rPr>
              <a:t>Громадськість має право подавати будь-які зауваження чи пропозиції, які, на її думку, стосуються планованої діяльності, без необхідності їх обґрунтування. Зауваження та пропозиції можуть подаватися в письмовій формі (у тому числі в електронному вигляді) та усно під час громадських слухань із занесенням до протоколу громадських слухань. Письмові зауваження і пропозиції подаються під час громадського обговорення протягом строків громадського обговорення.</a:t>
            </a:r>
          </a:p>
          <a:p>
            <a:pPr marL="0" indent="0" algn="just">
              <a:buNone/>
            </a:pPr>
            <a:r>
              <a:rPr lang="uk-UA" sz="1600" dirty="0">
                <a:solidFill>
                  <a:srgbClr val="333333"/>
                </a:solidFill>
                <a:latin typeface="Arial" panose="020B0604020202020204" pitchFamily="34" charset="0"/>
                <a:cs typeface="Arial" panose="020B0604020202020204" pitchFamily="34" charset="0"/>
              </a:rPr>
              <a:t>Уповноважений ТО/ЦО зобов’язаний забезпечити громадське обговорення у процесі здійснення ОВД. Громадське обговорення обсягу досліджень та рівня деталізації інформації, що підлягає включенню до звіту з ОВД.</a:t>
            </a:r>
          </a:p>
          <a:p>
            <a:pPr marL="0" indent="0" algn="just">
              <a:buNone/>
            </a:pPr>
            <a:r>
              <a:rPr lang="uk-UA" sz="1600" dirty="0">
                <a:solidFill>
                  <a:srgbClr val="333333"/>
                </a:solidFill>
                <a:latin typeface="Arial" panose="020B0604020202020204" pitchFamily="34" charset="0"/>
                <a:cs typeface="Arial" panose="020B0604020202020204" pitchFamily="34" charset="0"/>
              </a:rPr>
              <a:t>Громадське обговорення планованої діяльності після подання звіту з ОВД проводиться у формі громадських слухань та у формі надання письмових зауважень і пропозицій (у тому числі в електронному вигляді).</a:t>
            </a:r>
          </a:p>
        </p:txBody>
      </p:sp>
      <p:pic>
        <p:nvPicPr>
          <p:cNvPr id="5" name="Рисунок 4" descr="Зображення, що містить текст&#10;&#10;Автоматично згенерований опис">
            <a:extLst>
              <a:ext uri="{FF2B5EF4-FFF2-40B4-BE49-F238E27FC236}">
                <a16:creationId xmlns:a16="http://schemas.microsoft.com/office/drawing/2014/main" id="{7061063E-E340-5493-C9BB-38151A373B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1694" y="1355119"/>
            <a:ext cx="4641467" cy="4147761"/>
          </a:xfrm>
          <a:prstGeom prst="rect">
            <a:avLst/>
          </a:prstGeom>
        </p:spPr>
      </p:pic>
    </p:spTree>
    <p:extLst>
      <p:ext uri="{BB962C8B-B14F-4D97-AF65-F5344CB8AC3E}">
        <p14:creationId xmlns:p14="http://schemas.microsoft.com/office/powerpoint/2010/main" val="776261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A8E512C-A9DD-91CB-9DE3-2AAC62FE4D58}"/>
              </a:ext>
            </a:extLst>
          </p:cNvPr>
          <p:cNvSpPr>
            <a:spLocks noGrp="1"/>
          </p:cNvSpPr>
          <p:nvPr>
            <p:ph type="title"/>
          </p:nvPr>
        </p:nvSpPr>
        <p:spPr/>
        <p:txBody>
          <a:bodyPr>
            <a:normAutofit/>
          </a:bodyPr>
          <a:lstStyle/>
          <a:p>
            <a:r>
              <a:rPr lang="uk-UA" sz="3200" b="1" cap="small" dirty="0">
                <a:solidFill>
                  <a:srgbClr val="000000"/>
                </a:solidFill>
                <a:latin typeface="Arial" panose="020B0604020202020204" pitchFamily="34" charset="0"/>
              </a:rPr>
              <a:t>Громадське обговорення</a:t>
            </a:r>
          </a:p>
        </p:txBody>
      </p:sp>
      <p:sp>
        <p:nvSpPr>
          <p:cNvPr id="3" name="Місце для вмісту 2">
            <a:extLst>
              <a:ext uri="{FF2B5EF4-FFF2-40B4-BE49-F238E27FC236}">
                <a16:creationId xmlns:a16="http://schemas.microsoft.com/office/drawing/2014/main" id="{A5C57023-AB05-020B-FA8F-AC116295B24E}"/>
              </a:ext>
            </a:extLst>
          </p:cNvPr>
          <p:cNvSpPr>
            <a:spLocks noGrp="1"/>
          </p:cNvSpPr>
          <p:nvPr>
            <p:ph idx="1"/>
          </p:nvPr>
        </p:nvSpPr>
        <p:spPr>
          <a:xfrm>
            <a:off x="838200" y="1690688"/>
            <a:ext cx="10515600" cy="4351338"/>
          </a:xfrm>
        </p:spPr>
        <p:txBody>
          <a:bodyPr>
            <a:noAutofit/>
          </a:bodyPr>
          <a:lstStyle/>
          <a:p>
            <a:pPr marL="0" indent="0" algn="just">
              <a:buNone/>
            </a:pPr>
            <a:r>
              <a:rPr lang="uk-UA" sz="1600" dirty="0">
                <a:solidFill>
                  <a:srgbClr val="333333"/>
                </a:solidFill>
                <a:latin typeface="Arial" panose="020B0604020202020204" pitchFamily="34" charset="0"/>
                <a:cs typeface="Arial" panose="020B0604020202020204" pitchFamily="34" charset="0"/>
              </a:rPr>
              <a:t>Громадське обговорення планованої діяльності після подання звіту з ОВД починається з дня офіційного оприлюднення оголошення про початок громадського обговорення звіту з ОВД та надання громадськості доступу до звіту з ОВД для ознайомлення в порядку і триває не менше 25 робочих днів і не більше 35 робочих днів. Усі пропозиції та зауваження громадськості, одержані протягом встановленого строку, підлягають обов’язковому розгляду уповноваженим ТО/ЦО. Пропозиції, надані після встановленого строку, не розглядаються. У разі ненадання зауважень та пропозицій протягом визначеного строку вважається, що зауваження та пропозиції відсутні.</a:t>
            </a:r>
          </a:p>
          <a:p>
            <a:pPr marL="0" indent="0" algn="just">
              <a:buNone/>
            </a:pPr>
            <a:r>
              <a:rPr lang="uk-UA" sz="1600" dirty="0">
                <a:solidFill>
                  <a:srgbClr val="333333"/>
                </a:solidFill>
                <a:latin typeface="Arial" panose="020B0604020202020204" pitchFamily="34" charset="0"/>
                <a:cs typeface="Arial" panose="020B0604020202020204" pitchFamily="34" charset="0"/>
              </a:rPr>
              <a:t>Уповноважений ТО/ЦО забезпечує підготовку звіту про громадське обговорення. Невід’ємною частиною звіту про громадське обговорення є відомості про оприлюднення інформації в порядку та підтвердження такого оприлюднення, перелік матеріалів, наданих на розгляд громадськості, протоколи громадських слухань, усі отримані письмові зауваження і пропозиції громадськості, а також таблиця із зазначенням інформації про повне врахування, часткове врахування або обґрунтоване відхилення отриманих під час громадського обговорення зауважень та пропозицій. Звіт про громадське обговорення вноситься до Єдиного</a:t>
            </a:r>
            <a:r>
              <a:rPr lang="ru-RU" sz="1600" dirty="0">
                <a:solidFill>
                  <a:srgbClr val="333333"/>
                </a:solidFill>
                <a:latin typeface="Arial" panose="020B0604020202020204" pitchFamily="34" charset="0"/>
                <a:cs typeface="Arial" panose="020B0604020202020204" pitchFamily="34" charset="0"/>
              </a:rPr>
              <a:t> </a:t>
            </a:r>
            <a:r>
              <a:rPr lang="uk-UA" sz="1600" dirty="0">
                <a:solidFill>
                  <a:srgbClr val="333333"/>
                </a:solidFill>
                <a:latin typeface="Arial" panose="020B0604020202020204" pitchFamily="34" charset="0"/>
                <a:cs typeface="Arial" panose="020B0604020202020204" pitchFamily="34" charset="0"/>
              </a:rPr>
              <a:t>реєстру</a:t>
            </a:r>
            <a:r>
              <a:rPr lang="ru-RU" sz="1600" dirty="0">
                <a:solidFill>
                  <a:srgbClr val="333333"/>
                </a:solidFill>
                <a:latin typeface="Arial" panose="020B0604020202020204" pitchFamily="34" charset="0"/>
                <a:cs typeface="Arial" panose="020B0604020202020204" pitchFamily="34" charset="0"/>
              </a:rPr>
              <a:t> з ОВД. </a:t>
            </a:r>
            <a:r>
              <a:rPr lang="uk-UA" sz="1600" dirty="0">
                <a:solidFill>
                  <a:srgbClr val="333333"/>
                </a:solidFill>
                <a:latin typeface="Arial" panose="020B0604020202020204" pitchFamily="34" charset="0"/>
                <a:cs typeface="Arial" panose="020B0604020202020204" pitchFamily="34" charset="0"/>
              </a:rPr>
              <a:t>Вимоги</a:t>
            </a:r>
            <a:r>
              <a:rPr lang="ru-RU" sz="1600" dirty="0">
                <a:solidFill>
                  <a:srgbClr val="333333"/>
                </a:solidFill>
                <a:latin typeface="Arial" panose="020B0604020202020204" pitchFamily="34" charset="0"/>
                <a:cs typeface="Arial" panose="020B0604020202020204" pitchFamily="34" charset="0"/>
              </a:rPr>
              <a:t> до </a:t>
            </a:r>
            <a:r>
              <a:rPr lang="ru-RU" sz="1600" dirty="0" err="1">
                <a:solidFill>
                  <a:srgbClr val="333333"/>
                </a:solidFill>
                <a:latin typeface="Arial" panose="020B0604020202020204" pitchFamily="34" charset="0"/>
                <a:cs typeface="Arial" panose="020B0604020202020204" pitchFamily="34" charset="0"/>
              </a:rPr>
              <a:t>змісту</a:t>
            </a:r>
            <a:r>
              <a:rPr lang="ru-RU" sz="1600" dirty="0">
                <a:solidFill>
                  <a:srgbClr val="333333"/>
                </a:solidFill>
                <a:latin typeface="Arial" panose="020B0604020202020204" pitchFamily="34" charset="0"/>
                <a:cs typeface="Arial" panose="020B0604020202020204" pitchFamily="34" charset="0"/>
              </a:rPr>
              <a:t> та </a:t>
            </a:r>
            <a:r>
              <a:rPr lang="uk-UA" sz="1600" dirty="0">
                <a:solidFill>
                  <a:srgbClr val="333333"/>
                </a:solidFill>
                <a:latin typeface="Arial" panose="020B0604020202020204" pitchFamily="34" charset="0"/>
                <a:cs typeface="Arial" panose="020B0604020202020204" pitchFamily="34" charset="0"/>
              </a:rPr>
              <a:t>форми звіту про громадське обговорення встановлюються уповноваженим ЦО.</a:t>
            </a:r>
          </a:p>
          <a:p>
            <a:pPr marL="0" indent="0" algn="just">
              <a:buNone/>
            </a:pPr>
            <a:r>
              <a:rPr lang="uk-UA" sz="1600" dirty="0">
                <a:solidFill>
                  <a:srgbClr val="333333"/>
                </a:solidFill>
                <a:latin typeface="Arial" panose="020B0604020202020204" pitchFamily="34" charset="0"/>
                <a:cs typeface="Arial" panose="020B0604020202020204" pitchFamily="34" charset="0"/>
              </a:rPr>
              <a:t>Витрати, пов’язані з проведенням громадського обговорення, несе суб’єкт господарювання</a:t>
            </a:r>
            <a:r>
              <a:rPr lang="uk-UA" sz="1800" b="0" i="0" dirty="0">
                <a:solidFill>
                  <a:srgbClr val="333333"/>
                </a:solidFill>
                <a:effectLst/>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831557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A8E512C-A9DD-91CB-9DE3-2AAC62FE4D58}"/>
              </a:ext>
            </a:extLst>
          </p:cNvPr>
          <p:cNvSpPr>
            <a:spLocks noGrp="1"/>
          </p:cNvSpPr>
          <p:nvPr>
            <p:ph type="title"/>
          </p:nvPr>
        </p:nvSpPr>
        <p:spPr/>
        <p:txBody>
          <a:bodyPr>
            <a:normAutofit/>
          </a:bodyPr>
          <a:lstStyle/>
          <a:p>
            <a:r>
              <a:rPr lang="ru-RU" sz="3200" b="1" cap="small" dirty="0" err="1">
                <a:solidFill>
                  <a:srgbClr val="000000"/>
                </a:solidFill>
                <a:latin typeface="Arial" panose="020B0604020202020204" pitchFamily="34" charset="0"/>
              </a:rPr>
              <a:t>Висновок</a:t>
            </a:r>
            <a:r>
              <a:rPr lang="ru-RU" sz="3200" b="1" cap="small" dirty="0">
                <a:solidFill>
                  <a:srgbClr val="000000"/>
                </a:solidFill>
                <a:latin typeface="Arial" panose="020B0604020202020204" pitchFamily="34" charset="0"/>
              </a:rPr>
              <a:t> з </a:t>
            </a:r>
            <a:r>
              <a:rPr lang="ru-RU" sz="3200" b="1" cap="small" dirty="0" err="1">
                <a:solidFill>
                  <a:srgbClr val="000000"/>
                </a:solidFill>
                <a:latin typeface="Arial" panose="020B0604020202020204" pitchFamily="34" charset="0"/>
              </a:rPr>
              <a:t>оцінки</a:t>
            </a:r>
            <a:r>
              <a:rPr lang="ru-RU" sz="3200" b="1" cap="small" dirty="0">
                <a:solidFill>
                  <a:srgbClr val="000000"/>
                </a:solidFill>
                <a:latin typeface="Arial" panose="020B0604020202020204" pitchFamily="34" charset="0"/>
              </a:rPr>
              <a:t> </a:t>
            </a:r>
            <a:r>
              <a:rPr lang="ru-RU" sz="3200" b="1" cap="small" dirty="0" err="1">
                <a:solidFill>
                  <a:srgbClr val="000000"/>
                </a:solidFill>
                <a:latin typeface="Arial" panose="020B0604020202020204" pitchFamily="34" charset="0"/>
              </a:rPr>
              <a:t>впливу</a:t>
            </a:r>
            <a:r>
              <a:rPr lang="ru-RU" sz="3200" b="1" cap="small" dirty="0">
                <a:solidFill>
                  <a:srgbClr val="000000"/>
                </a:solidFill>
                <a:latin typeface="Arial" panose="020B0604020202020204" pitchFamily="34" charset="0"/>
              </a:rPr>
              <a:t> на </a:t>
            </a:r>
            <a:r>
              <a:rPr lang="ru-RU" sz="3200" b="1" cap="small" dirty="0" err="1">
                <a:solidFill>
                  <a:srgbClr val="000000"/>
                </a:solidFill>
                <a:latin typeface="Arial" panose="020B0604020202020204" pitchFamily="34" charset="0"/>
              </a:rPr>
              <a:t>довкілля</a:t>
            </a:r>
            <a:endParaRPr lang="uk-UA" sz="3200" b="1" cap="small" dirty="0">
              <a:solidFill>
                <a:srgbClr val="000000"/>
              </a:solidFill>
              <a:latin typeface="Arial" panose="020B0604020202020204" pitchFamily="34" charset="0"/>
            </a:endParaRPr>
          </a:p>
        </p:txBody>
      </p:sp>
      <p:sp>
        <p:nvSpPr>
          <p:cNvPr id="3" name="Місце для вмісту 2">
            <a:extLst>
              <a:ext uri="{FF2B5EF4-FFF2-40B4-BE49-F238E27FC236}">
                <a16:creationId xmlns:a16="http://schemas.microsoft.com/office/drawing/2014/main" id="{A5C57023-AB05-020B-FA8F-AC116295B24E}"/>
              </a:ext>
            </a:extLst>
          </p:cNvPr>
          <p:cNvSpPr>
            <a:spLocks noGrp="1"/>
          </p:cNvSpPr>
          <p:nvPr>
            <p:ph idx="1"/>
          </p:nvPr>
        </p:nvSpPr>
        <p:spPr>
          <a:xfrm>
            <a:off x="838200" y="1560582"/>
            <a:ext cx="10515600" cy="4351338"/>
          </a:xfrm>
        </p:spPr>
        <p:txBody>
          <a:bodyPr>
            <a:noAutofit/>
          </a:bodyPr>
          <a:lstStyle/>
          <a:p>
            <a:pPr marL="0" indent="0" algn="just">
              <a:buNone/>
            </a:pPr>
            <a:r>
              <a:rPr lang="uk-UA" sz="1800" b="0" i="0" dirty="0">
                <a:solidFill>
                  <a:srgbClr val="333333"/>
                </a:solidFill>
                <a:effectLst/>
                <a:latin typeface="Arial" panose="020B0604020202020204" pitchFamily="34" charset="0"/>
                <a:cs typeface="Arial" panose="020B0604020202020204" pitchFamily="34" charset="0"/>
              </a:rPr>
              <a:t>Уповноважений ТО/ЦО видає висновок з ОВД, яким виходячи з ОВД планованої діяльності, зокрема величини та масштабів такого впливу (площа території та чисельність населення, які можуть зазнати впливу), характеру (у тому числі - транскордонного), інтенсивності і складності, ймовірності, очікуваного початку, тривалості, частоти і невідворотності впливу (включаючи прямий і будь-який опосередкований, побічний, кумулятивний, транскордонний, короткостроковий, середньостроковий та довгостроковий, постійний і тимчасовий, позитивний і негативний впливи), передбачених заходів, спрямованих на запобігання, відвернення, уникнення, зменшення, усунення впливу на довкілля, визначає допустимість чи обґрунтовує недопустимість провадження планованої діяльності та визначає екологічні умови її провадження.</a:t>
            </a:r>
          </a:p>
          <a:p>
            <a:pPr marL="0" indent="0" algn="just">
              <a:buNone/>
            </a:pPr>
            <a:r>
              <a:rPr lang="uk-UA" sz="1800" b="0" i="0" dirty="0">
                <a:solidFill>
                  <a:srgbClr val="333333"/>
                </a:solidFill>
                <a:effectLst/>
                <a:latin typeface="Arial" panose="020B0604020202020204" pitchFamily="34" charset="0"/>
                <a:cs typeface="Arial" panose="020B0604020202020204" pitchFamily="34" charset="0"/>
              </a:rPr>
              <a:t>Висновок з ОВД є обов’язковим для виконання. Екологічні умови провадження планованої діяльності є обов’язковими. Висновок з ОВД враховується при прийнятті рішення про провадження планованої діяльності та може бути підставою для відмови у видачі рішення про провадження планованої діяльності.</a:t>
            </a:r>
          </a:p>
          <a:p>
            <a:pPr marL="0" indent="0" algn="just">
              <a:buNone/>
            </a:pPr>
            <a:r>
              <a:rPr lang="uk-UA" sz="1800" b="0" i="0" dirty="0">
                <a:solidFill>
                  <a:srgbClr val="333333"/>
                </a:solidFill>
                <a:effectLst/>
                <a:latin typeface="Arial" panose="020B0604020202020204" pitchFamily="34" charset="0"/>
                <a:cs typeface="Arial" panose="020B0604020202020204" pitchFamily="34" charset="0"/>
              </a:rPr>
              <a:t>При підготовці висновку ОВД уповноважений ТО/ЦО розглядає та бере до уваги звіт з ОВД та звіт про громадське обговорення.</a:t>
            </a:r>
          </a:p>
        </p:txBody>
      </p:sp>
    </p:spTree>
    <p:extLst>
      <p:ext uri="{BB962C8B-B14F-4D97-AF65-F5344CB8AC3E}">
        <p14:creationId xmlns:p14="http://schemas.microsoft.com/office/powerpoint/2010/main" val="20297801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A8E512C-A9DD-91CB-9DE3-2AAC62FE4D58}"/>
              </a:ext>
            </a:extLst>
          </p:cNvPr>
          <p:cNvSpPr>
            <a:spLocks noGrp="1"/>
          </p:cNvSpPr>
          <p:nvPr>
            <p:ph type="title"/>
          </p:nvPr>
        </p:nvSpPr>
        <p:spPr>
          <a:xfrm>
            <a:off x="838200" y="206098"/>
            <a:ext cx="10515600" cy="1325563"/>
          </a:xfrm>
        </p:spPr>
        <p:txBody>
          <a:bodyPr>
            <a:normAutofit/>
          </a:bodyPr>
          <a:lstStyle/>
          <a:p>
            <a:r>
              <a:rPr lang="ru-RU" sz="3200" b="1" cap="small" dirty="0" err="1">
                <a:solidFill>
                  <a:srgbClr val="000000"/>
                </a:solidFill>
                <a:latin typeface="Arial" panose="020B0604020202020204" pitchFamily="34" charset="0"/>
              </a:rPr>
              <a:t>Висновок</a:t>
            </a:r>
            <a:r>
              <a:rPr lang="ru-RU" sz="3200" b="1" cap="small" dirty="0">
                <a:solidFill>
                  <a:srgbClr val="000000"/>
                </a:solidFill>
                <a:latin typeface="Arial" panose="020B0604020202020204" pitchFamily="34" charset="0"/>
              </a:rPr>
              <a:t> з </a:t>
            </a:r>
            <a:r>
              <a:rPr lang="ru-RU" sz="3200" b="1" cap="small" dirty="0" err="1">
                <a:solidFill>
                  <a:srgbClr val="000000"/>
                </a:solidFill>
                <a:latin typeface="Arial" panose="020B0604020202020204" pitchFamily="34" charset="0"/>
              </a:rPr>
              <a:t>оцінки</a:t>
            </a:r>
            <a:r>
              <a:rPr lang="ru-RU" sz="3200" b="1" cap="small" dirty="0">
                <a:solidFill>
                  <a:srgbClr val="000000"/>
                </a:solidFill>
                <a:latin typeface="Arial" panose="020B0604020202020204" pitchFamily="34" charset="0"/>
              </a:rPr>
              <a:t> </a:t>
            </a:r>
            <a:r>
              <a:rPr lang="ru-RU" sz="3200" b="1" cap="small" dirty="0" err="1">
                <a:solidFill>
                  <a:srgbClr val="000000"/>
                </a:solidFill>
                <a:latin typeface="Arial" panose="020B0604020202020204" pitchFamily="34" charset="0"/>
              </a:rPr>
              <a:t>впливу</a:t>
            </a:r>
            <a:r>
              <a:rPr lang="ru-RU" sz="3200" b="1" cap="small" dirty="0">
                <a:solidFill>
                  <a:srgbClr val="000000"/>
                </a:solidFill>
                <a:latin typeface="Arial" panose="020B0604020202020204" pitchFamily="34" charset="0"/>
              </a:rPr>
              <a:t> на </a:t>
            </a:r>
            <a:r>
              <a:rPr lang="ru-RU" sz="3200" b="1" cap="small" dirty="0" err="1">
                <a:solidFill>
                  <a:srgbClr val="000000"/>
                </a:solidFill>
                <a:latin typeface="Arial" panose="020B0604020202020204" pitchFamily="34" charset="0"/>
              </a:rPr>
              <a:t>довкілля</a:t>
            </a:r>
            <a:endParaRPr lang="uk-UA" sz="3200" b="1" cap="small" dirty="0">
              <a:solidFill>
                <a:srgbClr val="000000"/>
              </a:solidFill>
              <a:latin typeface="Arial" panose="020B0604020202020204" pitchFamily="34" charset="0"/>
            </a:endParaRPr>
          </a:p>
        </p:txBody>
      </p:sp>
      <p:sp>
        <p:nvSpPr>
          <p:cNvPr id="3" name="Місце для вмісту 2">
            <a:extLst>
              <a:ext uri="{FF2B5EF4-FFF2-40B4-BE49-F238E27FC236}">
                <a16:creationId xmlns:a16="http://schemas.microsoft.com/office/drawing/2014/main" id="{A5C57023-AB05-020B-FA8F-AC116295B24E}"/>
              </a:ext>
            </a:extLst>
          </p:cNvPr>
          <p:cNvSpPr>
            <a:spLocks noGrp="1"/>
          </p:cNvSpPr>
          <p:nvPr>
            <p:ph idx="1"/>
          </p:nvPr>
        </p:nvSpPr>
        <p:spPr>
          <a:xfrm>
            <a:off x="838200" y="1253331"/>
            <a:ext cx="10515600" cy="4351338"/>
          </a:xfrm>
        </p:spPr>
        <p:txBody>
          <a:bodyPr>
            <a:noAutofit/>
          </a:bodyPr>
          <a:lstStyle/>
          <a:p>
            <a:pPr marL="0" indent="0" algn="just">
              <a:buNone/>
            </a:pPr>
            <a:r>
              <a:rPr lang="uk-UA" sz="1800" b="0" i="0" dirty="0">
                <a:effectLst/>
                <a:latin typeface="Arial" panose="020B0604020202020204" pitchFamily="34" charset="0"/>
                <a:cs typeface="Arial" panose="020B0604020202020204" pitchFamily="34" charset="0"/>
              </a:rPr>
              <a:t>Висновок з ОВД надається суб’єкту господарювання безоплатно протягом 25 робочих днів з дня завершення громадського обговорення, а в разі здійснення процедури оцінки транскордонного впливу - з дня завершення цієї процедури та затвердження рішення про врахування результатів оцінки транскордонного впливу на довкілля. До висновку з ОВД додається звіт про громадське обговорення. Уповноважений ТО/ЦО оприлюднює висновок з оцінки впливу на довкілля протягом трьох робочих днів з дня його прийняття у спосіб та в порядку та протягом цього ж строку вносить його до Єдиного реєстру з ОВД.</a:t>
            </a:r>
          </a:p>
          <a:p>
            <a:pPr marL="0" indent="0" algn="just">
              <a:buNone/>
            </a:pPr>
            <a:r>
              <a:rPr lang="uk-UA" sz="1800" b="0" i="0" dirty="0">
                <a:effectLst/>
                <a:latin typeface="Arial" panose="020B0604020202020204" pitchFamily="34" charset="0"/>
                <a:cs typeface="Arial" panose="020B0604020202020204" pitchFamily="34" charset="0"/>
              </a:rPr>
              <a:t>Висновок з ОВД передається з Єдиного реєстру з ОВД до Єдиної державної електронної системи у сфері будівництва інформаційно-телекомунікаційними засобами в електронній формі у порядку, визначеному КМУ в Порядку організації електронної інформаційної взаємодії державних електронних інформаційних ресурсів.</a:t>
            </a:r>
          </a:p>
        </p:txBody>
      </p:sp>
    </p:spTree>
    <p:extLst>
      <p:ext uri="{BB962C8B-B14F-4D97-AF65-F5344CB8AC3E}">
        <p14:creationId xmlns:p14="http://schemas.microsoft.com/office/powerpoint/2010/main" val="568206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A8E512C-A9DD-91CB-9DE3-2AAC62FE4D58}"/>
              </a:ext>
            </a:extLst>
          </p:cNvPr>
          <p:cNvSpPr>
            <a:spLocks noGrp="1"/>
          </p:cNvSpPr>
          <p:nvPr>
            <p:ph type="title"/>
          </p:nvPr>
        </p:nvSpPr>
        <p:spPr>
          <a:xfrm>
            <a:off x="838200" y="206098"/>
            <a:ext cx="10515600" cy="1325563"/>
          </a:xfrm>
        </p:spPr>
        <p:txBody>
          <a:bodyPr>
            <a:normAutofit/>
          </a:bodyPr>
          <a:lstStyle/>
          <a:p>
            <a:r>
              <a:rPr lang="ru-RU" sz="3200" b="1" cap="small" dirty="0" err="1">
                <a:solidFill>
                  <a:srgbClr val="000000"/>
                </a:solidFill>
                <a:latin typeface="Arial" panose="020B0604020202020204" pitchFamily="34" charset="0"/>
              </a:rPr>
              <a:t>Висновок</a:t>
            </a:r>
            <a:r>
              <a:rPr lang="ru-RU" sz="3200" b="1" cap="small" dirty="0">
                <a:solidFill>
                  <a:srgbClr val="000000"/>
                </a:solidFill>
                <a:latin typeface="Arial" panose="020B0604020202020204" pitchFamily="34" charset="0"/>
              </a:rPr>
              <a:t> з </a:t>
            </a:r>
            <a:r>
              <a:rPr lang="ru-RU" sz="3200" b="1" cap="small" dirty="0" err="1">
                <a:solidFill>
                  <a:srgbClr val="000000"/>
                </a:solidFill>
                <a:latin typeface="Arial" panose="020B0604020202020204" pitchFamily="34" charset="0"/>
              </a:rPr>
              <a:t>оцінки</a:t>
            </a:r>
            <a:r>
              <a:rPr lang="ru-RU" sz="3200" b="1" cap="small" dirty="0">
                <a:solidFill>
                  <a:srgbClr val="000000"/>
                </a:solidFill>
                <a:latin typeface="Arial" panose="020B0604020202020204" pitchFamily="34" charset="0"/>
              </a:rPr>
              <a:t> </a:t>
            </a:r>
            <a:r>
              <a:rPr lang="ru-RU" sz="3200" b="1" cap="small" dirty="0" err="1">
                <a:solidFill>
                  <a:srgbClr val="000000"/>
                </a:solidFill>
                <a:latin typeface="Arial" panose="020B0604020202020204" pitchFamily="34" charset="0"/>
              </a:rPr>
              <a:t>впливу</a:t>
            </a:r>
            <a:r>
              <a:rPr lang="ru-RU" sz="3200" b="1" cap="small" dirty="0">
                <a:solidFill>
                  <a:srgbClr val="000000"/>
                </a:solidFill>
                <a:latin typeface="Arial" panose="020B0604020202020204" pitchFamily="34" charset="0"/>
              </a:rPr>
              <a:t> на </a:t>
            </a:r>
            <a:r>
              <a:rPr lang="ru-RU" sz="3200" b="1" cap="small" dirty="0" err="1">
                <a:solidFill>
                  <a:srgbClr val="000000"/>
                </a:solidFill>
                <a:latin typeface="Arial" panose="020B0604020202020204" pitchFamily="34" charset="0"/>
              </a:rPr>
              <a:t>довкілля</a:t>
            </a:r>
            <a:endParaRPr lang="uk-UA" sz="3200" b="1" cap="small" dirty="0">
              <a:solidFill>
                <a:srgbClr val="000000"/>
              </a:solidFill>
              <a:latin typeface="Arial" panose="020B0604020202020204" pitchFamily="34" charset="0"/>
            </a:endParaRPr>
          </a:p>
        </p:txBody>
      </p:sp>
      <p:sp>
        <p:nvSpPr>
          <p:cNvPr id="3" name="Місце для вмісту 2">
            <a:extLst>
              <a:ext uri="{FF2B5EF4-FFF2-40B4-BE49-F238E27FC236}">
                <a16:creationId xmlns:a16="http://schemas.microsoft.com/office/drawing/2014/main" id="{A5C57023-AB05-020B-FA8F-AC116295B24E}"/>
              </a:ext>
            </a:extLst>
          </p:cNvPr>
          <p:cNvSpPr>
            <a:spLocks noGrp="1"/>
          </p:cNvSpPr>
          <p:nvPr>
            <p:ph idx="1"/>
          </p:nvPr>
        </p:nvSpPr>
        <p:spPr>
          <a:xfrm>
            <a:off x="838200" y="1253331"/>
            <a:ext cx="10515600" cy="4351338"/>
          </a:xfrm>
        </p:spPr>
        <p:txBody>
          <a:bodyPr>
            <a:noAutofit/>
          </a:bodyPr>
          <a:lstStyle/>
          <a:p>
            <a:pPr marL="0" indent="0" algn="just">
              <a:buNone/>
            </a:pPr>
            <a:r>
              <a:rPr lang="uk-UA" sz="1800" dirty="0">
                <a:latin typeface="Arial" panose="020B0604020202020204" pitchFamily="34" charset="0"/>
                <a:cs typeface="Arial" panose="020B0604020202020204" pitchFamily="34" charset="0"/>
              </a:rPr>
              <a:t>Висновок з ОВД втрачає силу через 5 років у разі, якщо не було прийнято рішення про провадження планованої діяльності. Якщо до отримання рішення про провадження планованої діяльності внесено зміни до проектної документації чи зміни до законодавства, які вимагають зміни екологічних умов, визначених у висновку з ОВД, оцінка впливу на довкілля здійснюється повторно.</a:t>
            </a:r>
          </a:p>
          <a:p>
            <a:pPr marL="0" indent="0" algn="just">
              <a:buNone/>
            </a:pPr>
            <a:r>
              <a:rPr lang="uk-UA" sz="1800" dirty="0">
                <a:latin typeface="Arial" panose="020B0604020202020204" pitchFamily="34" charset="0"/>
                <a:cs typeface="Arial" panose="020B0604020202020204" pitchFamily="34" charset="0"/>
              </a:rPr>
              <a:t>Висновок з ОВД та інші результати ОВД протягом 5 років з дня прийняття рішення про провадження планованої діяльності можуть бути використані для отримання інших документів дозвільного характеру, передбачених законодавством, за умови що вони не передбачають встановлення (затвердження) змін у діяльності, затвердженій (схваленій) рішенням про провадження планованої діяльності або подовження строків її провадження.</a:t>
            </a:r>
          </a:p>
          <a:p>
            <a:pPr marL="0" indent="0" algn="just">
              <a:buNone/>
            </a:pPr>
            <a:endParaRPr lang="ru-RU" sz="1800" b="0" i="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57135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A7D2CEF-A93A-AECC-896F-9AF2A2A3F2BA}"/>
              </a:ext>
            </a:extLst>
          </p:cNvPr>
          <p:cNvSpPr txBox="1"/>
          <p:nvPr/>
        </p:nvSpPr>
        <p:spPr>
          <a:xfrm>
            <a:off x="5844208" y="1037962"/>
            <a:ext cx="6096000" cy="2000548"/>
          </a:xfrm>
          <a:prstGeom prst="rect">
            <a:avLst/>
          </a:prstGeom>
          <a:noFill/>
        </p:spPr>
        <p:txBody>
          <a:bodyPr wrap="square">
            <a:spAutoFit/>
          </a:bodyPr>
          <a:lstStyle/>
          <a:p>
            <a:r>
              <a:rPr lang="en-US" dirty="0">
                <a:hlinkClick r:id="rId2"/>
              </a:rPr>
              <a:t>https://zakon.rada.gov.ua/laws/show/2059-19#Text</a:t>
            </a:r>
            <a:endParaRPr lang="uk-UA" dirty="0"/>
          </a:p>
          <a:p>
            <a:endParaRPr lang="en-US" sz="800" dirty="0"/>
          </a:p>
          <a:p>
            <a:r>
              <a:rPr lang="en-US" dirty="0">
                <a:hlinkClick r:id="rId3"/>
              </a:rPr>
              <a:t>https://mepr.gov.ua/timeline/Ocinka-vplivu-na-dovkillya.html</a:t>
            </a:r>
            <a:endParaRPr lang="uk-UA" dirty="0"/>
          </a:p>
          <a:p>
            <a:endParaRPr lang="uk-UA" dirty="0"/>
          </a:p>
          <a:p>
            <a:r>
              <a:rPr lang="en-US" dirty="0">
                <a:hlinkClick r:id="rId4"/>
              </a:rPr>
              <a:t>http://epl.org.ua/human-posts/populyarnyj-komentar-do-zakonu-ukrayiny-pro-otsinku-vplyvu-na-dovkillya/</a:t>
            </a:r>
            <a:r>
              <a:rPr lang="uk-UA" dirty="0"/>
              <a:t> </a:t>
            </a:r>
          </a:p>
          <a:p>
            <a:endParaRPr lang="ru-UA" sz="800" dirty="0"/>
          </a:p>
          <a:p>
            <a:endParaRPr lang="uk-UA" dirty="0"/>
          </a:p>
        </p:txBody>
      </p:sp>
      <p:sp>
        <p:nvSpPr>
          <p:cNvPr id="6" name="Заголовок 1">
            <a:extLst>
              <a:ext uri="{FF2B5EF4-FFF2-40B4-BE49-F238E27FC236}">
                <a16:creationId xmlns:a16="http://schemas.microsoft.com/office/drawing/2014/main" id="{9C7CC478-1976-7BF4-83C0-35DBDF585077}"/>
              </a:ext>
            </a:extLst>
          </p:cNvPr>
          <p:cNvSpPr txBox="1">
            <a:spLocks/>
          </p:cNvSpPr>
          <p:nvPr/>
        </p:nvSpPr>
        <p:spPr>
          <a:xfrm>
            <a:off x="5844208" y="391630"/>
            <a:ext cx="5363817" cy="64633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uk-UA" sz="3200" b="1" dirty="0">
                <a:solidFill>
                  <a:srgbClr val="000000"/>
                </a:solidFill>
                <a:latin typeface="Arial" panose="020B0604020202020204" pitchFamily="34" charset="0"/>
              </a:rPr>
              <a:t>Посилання</a:t>
            </a:r>
          </a:p>
        </p:txBody>
      </p:sp>
      <p:pic>
        <p:nvPicPr>
          <p:cNvPr id="4" name="Рисунок 3" descr="Зображення, що містить текст&#10;&#10;Автоматично згенерований опис">
            <a:extLst>
              <a:ext uri="{FF2B5EF4-FFF2-40B4-BE49-F238E27FC236}">
                <a16:creationId xmlns:a16="http://schemas.microsoft.com/office/drawing/2014/main" id="{EC90122C-5942-6A14-41E4-A0A37AF91B2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4734" y="354625"/>
            <a:ext cx="4229299" cy="6148750"/>
          </a:xfrm>
          <a:prstGeom prst="rect">
            <a:avLst/>
          </a:prstGeom>
          <a:ln>
            <a:solidFill>
              <a:schemeClr val="accent1"/>
            </a:solidFill>
          </a:ln>
        </p:spPr>
      </p:pic>
    </p:spTree>
    <p:extLst>
      <p:ext uri="{BB962C8B-B14F-4D97-AF65-F5344CB8AC3E}">
        <p14:creationId xmlns:p14="http://schemas.microsoft.com/office/powerpoint/2010/main" val="1595422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A8E512C-A9DD-91CB-9DE3-2AAC62FE4D58}"/>
              </a:ext>
            </a:extLst>
          </p:cNvPr>
          <p:cNvSpPr>
            <a:spLocks noGrp="1"/>
          </p:cNvSpPr>
          <p:nvPr>
            <p:ph type="title"/>
          </p:nvPr>
        </p:nvSpPr>
        <p:spPr/>
        <p:txBody>
          <a:bodyPr>
            <a:normAutofit/>
          </a:bodyPr>
          <a:lstStyle/>
          <a:p>
            <a:r>
              <a:rPr lang="uk-UA" sz="3200" b="1" dirty="0">
                <a:solidFill>
                  <a:srgbClr val="000000"/>
                </a:solidFill>
                <a:latin typeface="Arial" panose="020B0604020202020204" pitchFamily="34" charset="0"/>
              </a:rPr>
              <a:t>ТЕРМІНИ ТА ВИЗНАЧЕННЯ ПОНЯТЬ </a:t>
            </a:r>
          </a:p>
        </p:txBody>
      </p:sp>
      <p:sp>
        <p:nvSpPr>
          <p:cNvPr id="3" name="Місце для вмісту 2">
            <a:extLst>
              <a:ext uri="{FF2B5EF4-FFF2-40B4-BE49-F238E27FC236}">
                <a16:creationId xmlns:a16="http://schemas.microsoft.com/office/drawing/2014/main" id="{A5C57023-AB05-020B-FA8F-AC116295B24E}"/>
              </a:ext>
            </a:extLst>
          </p:cNvPr>
          <p:cNvSpPr>
            <a:spLocks noGrp="1"/>
          </p:cNvSpPr>
          <p:nvPr>
            <p:ph idx="1"/>
          </p:nvPr>
        </p:nvSpPr>
        <p:spPr/>
        <p:txBody>
          <a:bodyPr>
            <a:normAutofit fontScale="92500" lnSpcReduction="20000"/>
          </a:bodyPr>
          <a:lstStyle/>
          <a:p>
            <a:pPr marL="0" indent="0">
              <a:lnSpc>
                <a:spcPct val="120000"/>
              </a:lnSpc>
              <a:buNone/>
            </a:pPr>
            <a:r>
              <a:rPr lang="uk-UA" sz="1900" b="1" dirty="0">
                <a:latin typeface="Arial" panose="020B0604020202020204" pitchFamily="34" charset="0"/>
                <a:cs typeface="Arial" panose="020B0604020202020204" pitchFamily="34" charset="0"/>
              </a:rPr>
              <a:t>вплив на довкілля</a:t>
            </a:r>
          </a:p>
          <a:p>
            <a:pPr marL="0" indent="0">
              <a:lnSpc>
                <a:spcPct val="120000"/>
              </a:lnSpc>
              <a:buNone/>
            </a:pPr>
            <a:r>
              <a:rPr lang="uk-UA" sz="1900" dirty="0">
                <a:latin typeface="Arial" panose="020B0604020202020204" pitchFamily="34" charset="0"/>
                <a:cs typeface="Arial" panose="020B0604020202020204" pitchFamily="34" charset="0"/>
              </a:rPr>
              <a:t>будь-які наслідки планованої діяльності для довкілля, в тому числі наслідки для безпечності життєдіяльності людей та їхнього здоров’я, флори, фауни, біорізноманіття, ґрунту, повітря, води, клімату, ландшафту, природних територій та об’єктів, історичних пам’яток та інших матеріальних об’єктів чи для сукупності цих факторів, а також наслідки для об’єктів культурної спадщини чи соціально-економічних умов, які є результатом зміни цих факторів</a:t>
            </a:r>
          </a:p>
          <a:p>
            <a:pPr marL="0" indent="0">
              <a:lnSpc>
                <a:spcPct val="120000"/>
              </a:lnSpc>
              <a:buNone/>
            </a:pPr>
            <a:r>
              <a:rPr lang="uk-UA" sz="1900" b="1" dirty="0">
                <a:latin typeface="Arial" panose="020B0604020202020204" pitchFamily="34" charset="0"/>
                <a:cs typeface="Arial" panose="020B0604020202020204" pitchFamily="34" charset="0"/>
              </a:rPr>
              <a:t>планована діяльність</a:t>
            </a:r>
          </a:p>
          <a:p>
            <a:pPr marL="0" indent="0">
              <a:lnSpc>
                <a:spcPct val="120000"/>
              </a:lnSpc>
              <a:buNone/>
            </a:pPr>
            <a:r>
              <a:rPr lang="uk-UA" sz="1900" dirty="0">
                <a:latin typeface="Arial" panose="020B0604020202020204" pitchFamily="34" charset="0"/>
                <a:cs typeface="Arial" panose="020B0604020202020204" pitchFamily="34" charset="0"/>
              </a:rPr>
              <a:t>господарська діяльність, що включає будівництво, реконструкцію, технічне переоснащення, розширення, перепрофілювання, ліквідацію (демонтаж) об’єктів, інше втручання в природне середовище; планована діяльність не включає реконструкцію, технічне переоснащення, капітальний ремонт, розширення, перепрофілювання об’єктів, інші втручання в природне середовище, які не справляють значного впливу на довкілля відповідно до </a:t>
            </a:r>
            <a:r>
              <a:rPr lang="uk-UA" sz="1900" dirty="0">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критеріїв</a:t>
            </a:r>
            <a:r>
              <a:rPr lang="uk-UA" sz="1900" dirty="0">
                <a:latin typeface="Arial" panose="020B0604020202020204" pitchFamily="34" charset="0"/>
                <a:cs typeface="Arial" panose="020B0604020202020204" pitchFamily="34" charset="0"/>
              </a:rPr>
              <a:t>, затверджених Кабінетом Міністрів України</a:t>
            </a:r>
          </a:p>
          <a:p>
            <a:pPr marL="0" indent="0">
              <a:lnSpc>
                <a:spcPct val="120000"/>
              </a:lnSpc>
              <a:buNone/>
            </a:pPr>
            <a:endParaRPr lang="uk-UA"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1174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A8E512C-A9DD-91CB-9DE3-2AAC62FE4D58}"/>
              </a:ext>
            </a:extLst>
          </p:cNvPr>
          <p:cNvSpPr>
            <a:spLocks noGrp="1"/>
          </p:cNvSpPr>
          <p:nvPr>
            <p:ph type="title"/>
          </p:nvPr>
        </p:nvSpPr>
        <p:spPr/>
        <p:txBody>
          <a:bodyPr>
            <a:normAutofit/>
          </a:bodyPr>
          <a:lstStyle/>
          <a:p>
            <a:r>
              <a:rPr lang="uk-UA" sz="3200" b="1" dirty="0">
                <a:solidFill>
                  <a:srgbClr val="000000"/>
                </a:solidFill>
                <a:latin typeface="Arial" panose="020B0604020202020204" pitchFamily="34" charset="0"/>
              </a:rPr>
              <a:t>ТЕРМІНИ ТА ВИЗНАЧЕННЯ ПОНЯТЬ </a:t>
            </a:r>
            <a:endParaRPr lang="uk-UA" sz="6600" dirty="0"/>
          </a:p>
        </p:txBody>
      </p:sp>
      <p:sp>
        <p:nvSpPr>
          <p:cNvPr id="3" name="Місце для вмісту 2">
            <a:extLst>
              <a:ext uri="{FF2B5EF4-FFF2-40B4-BE49-F238E27FC236}">
                <a16:creationId xmlns:a16="http://schemas.microsoft.com/office/drawing/2014/main" id="{A5C57023-AB05-020B-FA8F-AC116295B24E}"/>
              </a:ext>
            </a:extLst>
          </p:cNvPr>
          <p:cNvSpPr>
            <a:spLocks noGrp="1"/>
          </p:cNvSpPr>
          <p:nvPr>
            <p:ph idx="1"/>
          </p:nvPr>
        </p:nvSpPr>
        <p:spPr/>
        <p:txBody>
          <a:bodyPr/>
          <a:lstStyle/>
          <a:p>
            <a:pPr marL="0" indent="0">
              <a:buNone/>
            </a:pPr>
            <a:r>
              <a:rPr lang="uk-UA" sz="1800" b="1" dirty="0">
                <a:solidFill>
                  <a:srgbClr val="000000"/>
                </a:solidFill>
                <a:latin typeface="Arial" panose="020B0604020202020204" pitchFamily="34" charset="0"/>
              </a:rPr>
              <a:t>уповноважений територіальний орган</a:t>
            </a:r>
          </a:p>
          <a:p>
            <a:pPr marL="0" indent="0">
              <a:lnSpc>
                <a:spcPct val="120000"/>
              </a:lnSpc>
              <a:buNone/>
            </a:pPr>
            <a:r>
              <a:rPr lang="uk-UA" sz="1800" dirty="0">
                <a:latin typeface="Arial" panose="020B0604020202020204" pitchFamily="34" charset="0"/>
                <a:cs typeface="Arial" panose="020B0604020202020204" pitchFamily="34" charset="0"/>
              </a:rPr>
              <a:t>обласні, міські Київська та Севастопольська державні адміністрації (відповідний підрозділ з питань екології та природних ресурсів), орган виконавчої влади Автономної Республіки Крим з питань екології та природних ресурсів;</a:t>
            </a:r>
          </a:p>
          <a:p>
            <a:pPr marL="0" indent="0">
              <a:buNone/>
            </a:pPr>
            <a:r>
              <a:rPr lang="uk-UA" sz="1800" b="1" dirty="0">
                <a:solidFill>
                  <a:srgbClr val="000000"/>
                </a:solidFill>
                <a:latin typeface="Arial" panose="020B0604020202020204" pitchFamily="34" charset="0"/>
              </a:rPr>
              <a:t>уповноважений центральний орган</a:t>
            </a:r>
          </a:p>
          <a:p>
            <a:pPr marL="0" indent="0">
              <a:lnSpc>
                <a:spcPct val="120000"/>
              </a:lnSpc>
              <a:buNone/>
            </a:pPr>
            <a:r>
              <a:rPr lang="uk-UA" sz="1800" dirty="0">
                <a:latin typeface="Arial" panose="020B0604020202020204" pitchFamily="34" charset="0"/>
                <a:cs typeface="Arial" panose="020B0604020202020204" pitchFamily="34" charset="0"/>
              </a:rPr>
              <a:t>центральний орган виконавчої влади, що забезпечує формування та реалізує державну політику у сфері охорони навколишнього природного середовища.</a:t>
            </a:r>
          </a:p>
          <a:p>
            <a:pPr marL="0" indent="0">
              <a:lnSpc>
                <a:spcPct val="120000"/>
              </a:lnSpc>
              <a:buNone/>
            </a:pPr>
            <a:r>
              <a:rPr lang="ru-RU" sz="1800" b="1" dirty="0">
                <a:latin typeface="Arial" panose="020B0604020202020204" pitchFamily="34" charset="0"/>
                <a:cs typeface="Arial" panose="020B0604020202020204" pitchFamily="34" charset="0"/>
              </a:rPr>
              <a:t>«</a:t>
            </a:r>
            <a:r>
              <a:rPr lang="ru-RU" sz="1800" b="1" dirty="0" err="1">
                <a:latin typeface="Arial" panose="020B0604020202020204" pitchFamily="34" charset="0"/>
                <a:cs typeface="Arial" panose="020B0604020202020204" pitchFamily="34" charset="0"/>
              </a:rPr>
              <a:t>Єдина</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державна</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електронна</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системи</a:t>
            </a:r>
            <a:r>
              <a:rPr lang="ru-RU" sz="1800" b="1" dirty="0">
                <a:latin typeface="Arial" panose="020B0604020202020204" pitchFamily="34" charset="0"/>
                <a:cs typeface="Arial" panose="020B0604020202020204" pitchFamily="34" charset="0"/>
              </a:rPr>
              <a:t> у </a:t>
            </a:r>
            <a:r>
              <a:rPr lang="ru-RU" sz="1800" b="1" dirty="0" err="1">
                <a:latin typeface="Arial" panose="020B0604020202020204" pitchFamily="34" charset="0"/>
                <a:cs typeface="Arial" panose="020B0604020202020204" pitchFamily="34" charset="0"/>
              </a:rPr>
              <a:t>сфері</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будівництва</a:t>
            </a:r>
            <a:r>
              <a:rPr lang="ru-RU" sz="1800" b="1"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вживається</a:t>
            </a:r>
            <a:r>
              <a:rPr lang="ru-RU" sz="1800" dirty="0">
                <a:latin typeface="Arial" panose="020B0604020202020204" pitchFamily="34" charset="0"/>
                <a:cs typeface="Arial" panose="020B0604020202020204" pitchFamily="34" charset="0"/>
              </a:rPr>
              <a:t> у </a:t>
            </a:r>
            <a:r>
              <a:rPr lang="ru-RU" sz="1800" dirty="0" err="1">
                <a:latin typeface="Arial" panose="020B0604020202020204" pitchFamily="34" charset="0"/>
                <a:cs typeface="Arial" panose="020B0604020202020204" pitchFamily="34" charset="0"/>
              </a:rPr>
              <a:t>значенні</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наведеному</a:t>
            </a:r>
            <a:r>
              <a:rPr lang="ru-RU" sz="1800" dirty="0">
                <a:latin typeface="Arial" panose="020B0604020202020204" pitchFamily="34" charset="0"/>
                <a:cs typeface="Arial" panose="020B0604020202020204" pitchFamily="34" charset="0"/>
              </a:rPr>
              <a:t> в </a:t>
            </a:r>
            <a:r>
              <a:rPr lang="ru-RU" sz="1800" dirty="0" err="1">
                <a:latin typeface="Arial" panose="020B0604020202020204" pitchFamily="34" charset="0"/>
                <a:cs typeface="Arial" panose="020B0604020202020204" pitchFamily="34" charset="0"/>
              </a:rPr>
              <a:t>Законі</a:t>
            </a:r>
            <a:r>
              <a:rPr lang="ru-RU" sz="1800" dirty="0">
                <a:latin typeface="Arial" panose="020B0604020202020204" pitchFamily="34" charset="0"/>
                <a:cs typeface="Arial" panose="020B0604020202020204" pitchFamily="34" charset="0"/>
              </a:rPr>
              <a:t> України "Про </a:t>
            </a:r>
            <a:r>
              <a:rPr lang="ru-RU" sz="1800" dirty="0" err="1">
                <a:latin typeface="Arial" panose="020B0604020202020204" pitchFamily="34" charset="0"/>
                <a:cs typeface="Arial" panose="020B0604020202020204" pitchFamily="34" charset="0"/>
              </a:rPr>
              <a:t>регулювання</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містобудівної</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діялності</a:t>
            </a:r>
            <a:r>
              <a:rPr lang="ru-RU" sz="1800" dirty="0">
                <a:latin typeface="Arial" panose="020B0604020202020204" pitchFamily="34" charset="0"/>
                <a:cs typeface="Arial" panose="020B0604020202020204" pitchFamily="34" charset="0"/>
              </a:rPr>
              <a:t>".</a:t>
            </a:r>
            <a:endParaRPr lang="uk-UA"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2262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A8E512C-A9DD-91CB-9DE3-2AAC62FE4D58}"/>
              </a:ext>
            </a:extLst>
          </p:cNvPr>
          <p:cNvSpPr>
            <a:spLocks noGrp="1"/>
          </p:cNvSpPr>
          <p:nvPr>
            <p:ph type="title"/>
          </p:nvPr>
        </p:nvSpPr>
        <p:spPr/>
        <p:txBody>
          <a:bodyPr>
            <a:normAutofit/>
          </a:bodyPr>
          <a:lstStyle/>
          <a:p>
            <a:r>
              <a:rPr lang="ru-RU" sz="3200" b="1" dirty="0" err="1">
                <a:solidFill>
                  <a:srgbClr val="000000"/>
                </a:solidFill>
                <a:latin typeface="Arial" panose="020B0604020202020204" pitchFamily="34" charset="0"/>
              </a:rPr>
              <a:t>Зміст</a:t>
            </a:r>
            <a:r>
              <a:rPr lang="ru-RU" sz="3200" b="1" dirty="0">
                <a:solidFill>
                  <a:srgbClr val="000000"/>
                </a:solidFill>
                <a:latin typeface="Arial" panose="020B0604020202020204" pitchFamily="34" charset="0"/>
              </a:rPr>
              <a:t> і </a:t>
            </a:r>
            <a:r>
              <a:rPr lang="ru-RU" sz="3200" b="1" dirty="0" err="1">
                <a:solidFill>
                  <a:srgbClr val="000000"/>
                </a:solidFill>
                <a:latin typeface="Arial" panose="020B0604020202020204" pitchFamily="34" charset="0"/>
              </a:rPr>
              <a:t>суб’єкти</a:t>
            </a:r>
            <a:r>
              <a:rPr lang="ru-RU" sz="3200" b="1" dirty="0">
                <a:solidFill>
                  <a:srgbClr val="000000"/>
                </a:solidFill>
                <a:latin typeface="Arial" panose="020B0604020202020204" pitchFamily="34" charset="0"/>
              </a:rPr>
              <a:t> </a:t>
            </a:r>
            <a:r>
              <a:rPr lang="ru-RU" sz="3200" b="1" dirty="0" err="1">
                <a:solidFill>
                  <a:srgbClr val="000000"/>
                </a:solidFill>
                <a:latin typeface="Arial" panose="020B0604020202020204" pitchFamily="34" charset="0"/>
              </a:rPr>
              <a:t>оцінки</a:t>
            </a:r>
            <a:r>
              <a:rPr lang="ru-RU" sz="3200" b="1" dirty="0">
                <a:solidFill>
                  <a:srgbClr val="000000"/>
                </a:solidFill>
                <a:latin typeface="Arial" panose="020B0604020202020204" pitchFamily="34" charset="0"/>
              </a:rPr>
              <a:t> </a:t>
            </a:r>
            <a:r>
              <a:rPr lang="ru-RU" sz="3200" b="1" dirty="0" err="1">
                <a:solidFill>
                  <a:srgbClr val="000000"/>
                </a:solidFill>
                <a:latin typeface="Arial" panose="020B0604020202020204" pitchFamily="34" charset="0"/>
              </a:rPr>
              <a:t>впливу</a:t>
            </a:r>
            <a:r>
              <a:rPr lang="ru-RU" sz="3200" b="1" dirty="0">
                <a:solidFill>
                  <a:srgbClr val="000000"/>
                </a:solidFill>
                <a:latin typeface="Arial" panose="020B0604020202020204" pitchFamily="34" charset="0"/>
              </a:rPr>
              <a:t> на </a:t>
            </a:r>
            <a:r>
              <a:rPr lang="ru-RU" sz="3200" b="1" dirty="0" err="1">
                <a:solidFill>
                  <a:srgbClr val="000000"/>
                </a:solidFill>
                <a:latin typeface="Arial" panose="020B0604020202020204" pitchFamily="34" charset="0"/>
              </a:rPr>
              <a:t>довкілля</a:t>
            </a:r>
            <a:endParaRPr lang="uk-UA" sz="3200" b="1" dirty="0">
              <a:solidFill>
                <a:srgbClr val="000000"/>
              </a:solidFill>
              <a:latin typeface="Arial" panose="020B0604020202020204" pitchFamily="34" charset="0"/>
            </a:endParaRPr>
          </a:p>
        </p:txBody>
      </p:sp>
      <p:sp>
        <p:nvSpPr>
          <p:cNvPr id="5" name="TextBox 4">
            <a:extLst>
              <a:ext uri="{FF2B5EF4-FFF2-40B4-BE49-F238E27FC236}">
                <a16:creationId xmlns:a16="http://schemas.microsoft.com/office/drawing/2014/main" id="{2C96856A-96CD-47A8-8556-03BE8F5F4798}"/>
              </a:ext>
            </a:extLst>
          </p:cNvPr>
          <p:cNvSpPr txBox="1"/>
          <p:nvPr/>
        </p:nvSpPr>
        <p:spPr>
          <a:xfrm>
            <a:off x="838200" y="1690688"/>
            <a:ext cx="10373139" cy="4524315"/>
          </a:xfrm>
          <a:prstGeom prst="rect">
            <a:avLst/>
          </a:prstGeom>
          <a:noFill/>
        </p:spPr>
        <p:txBody>
          <a:bodyPr wrap="square">
            <a:spAutoFit/>
          </a:bodyPr>
          <a:lstStyle/>
          <a:p>
            <a:pPr algn="just"/>
            <a:r>
              <a:rPr lang="uk-UA" b="0" i="0" dirty="0">
                <a:solidFill>
                  <a:srgbClr val="333333"/>
                </a:solidFill>
                <a:effectLst/>
                <a:latin typeface="Arial" panose="020B0604020202020204" pitchFamily="34" charset="0"/>
                <a:cs typeface="Arial" panose="020B0604020202020204" pitchFamily="34" charset="0"/>
              </a:rPr>
              <a:t>Оцінка впливу на довкілля - це процедура, що передбачає:</a:t>
            </a:r>
          </a:p>
          <a:p>
            <a:pPr algn="just"/>
            <a:endParaRPr lang="uk-UA" b="0" i="0" dirty="0">
              <a:solidFill>
                <a:srgbClr val="333333"/>
              </a:solidFill>
              <a:effectLst/>
              <a:latin typeface="Arial" panose="020B0604020202020204" pitchFamily="34" charset="0"/>
              <a:cs typeface="Arial" panose="020B0604020202020204" pitchFamily="34" charset="0"/>
            </a:endParaRPr>
          </a:p>
          <a:p>
            <a:pPr marL="342900" indent="-342900" algn="just">
              <a:buAutoNum type="arabicParenR"/>
            </a:pPr>
            <a:r>
              <a:rPr lang="uk-UA" b="0" i="0" dirty="0">
                <a:solidFill>
                  <a:srgbClr val="333333"/>
                </a:solidFill>
                <a:effectLst/>
                <a:latin typeface="Arial" panose="020B0604020202020204" pitchFamily="34" charset="0"/>
                <a:cs typeface="Arial" panose="020B0604020202020204" pitchFamily="34" charset="0"/>
              </a:rPr>
              <a:t>підготовку суб’єктом господарювання звіту з оцінки впливу на довкілля</a:t>
            </a:r>
          </a:p>
          <a:p>
            <a:pPr marL="342900" indent="-342900" algn="just">
              <a:buAutoNum type="arabicParenR"/>
            </a:pPr>
            <a:endParaRPr lang="uk-UA" b="0" i="0" dirty="0">
              <a:solidFill>
                <a:srgbClr val="333333"/>
              </a:solidFill>
              <a:effectLst/>
              <a:latin typeface="Arial" panose="020B0604020202020204" pitchFamily="34" charset="0"/>
              <a:cs typeface="Arial" panose="020B0604020202020204" pitchFamily="34" charset="0"/>
            </a:endParaRPr>
          </a:p>
          <a:p>
            <a:pPr algn="just"/>
            <a:r>
              <a:rPr lang="uk-UA" b="0" i="0" dirty="0">
                <a:solidFill>
                  <a:srgbClr val="333333"/>
                </a:solidFill>
                <a:effectLst/>
                <a:latin typeface="Arial" panose="020B0604020202020204" pitchFamily="34" charset="0"/>
                <a:cs typeface="Arial" panose="020B0604020202020204" pitchFamily="34" charset="0"/>
              </a:rPr>
              <a:t>2) проведення громадського обговорення</a:t>
            </a:r>
          </a:p>
          <a:p>
            <a:pPr algn="just"/>
            <a:endParaRPr lang="uk-UA" b="0" i="0" dirty="0">
              <a:solidFill>
                <a:srgbClr val="333333"/>
              </a:solidFill>
              <a:effectLst/>
              <a:latin typeface="Arial" panose="020B0604020202020204" pitchFamily="34" charset="0"/>
              <a:cs typeface="Arial" panose="020B0604020202020204" pitchFamily="34" charset="0"/>
            </a:endParaRPr>
          </a:p>
          <a:p>
            <a:pPr algn="just"/>
            <a:r>
              <a:rPr lang="uk-UA" b="0" i="0" dirty="0">
                <a:solidFill>
                  <a:srgbClr val="333333"/>
                </a:solidFill>
                <a:effectLst/>
                <a:latin typeface="Arial" panose="020B0604020202020204" pitchFamily="34" charset="0"/>
                <a:cs typeface="Arial" panose="020B0604020202020204" pitchFamily="34" charset="0"/>
              </a:rPr>
              <a:t>3) аналіз уповноваженим органом інформації, наданої у звіті з оцінки впливу на довкілля, будь-якої додаткової інформації, яку надає суб’єкт господарювання, а також інформації, отриманої від громадськості під час громадського обговорення, під час здійснення процедури оцінки транскордонного впливу, іншої інформації;</a:t>
            </a:r>
          </a:p>
          <a:p>
            <a:pPr algn="just"/>
            <a:endParaRPr lang="uk-UA" dirty="0">
              <a:solidFill>
                <a:srgbClr val="333333"/>
              </a:solidFill>
              <a:latin typeface="Arial" panose="020B0604020202020204" pitchFamily="34" charset="0"/>
              <a:cs typeface="Arial" panose="020B0604020202020204" pitchFamily="34" charset="0"/>
            </a:endParaRPr>
          </a:p>
          <a:p>
            <a:pPr algn="just"/>
            <a:r>
              <a:rPr lang="uk-UA" b="0" i="0" dirty="0">
                <a:solidFill>
                  <a:srgbClr val="333333"/>
                </a:solidFill>
                <a:effectLst/>
                <a:latin typeface="Arial" panose="020B0604020202020204" pitchFamily="34" charset="0"/>
                <a:cs typeface="Arial" panose="020B0604020202020204" pitchFamily="34" charset="0"/>
              </a:rPr>
              <a:t>4) надання уповноваженим органом мотивованого висновку з оцінки впливу на довкілля, що враховує результати аналізу</a:t>
            </a:r>
          </a:p>
          <a:p>
            <a:pPr algn="just"/>
            <a:endParaRPr lang="uk-UA" b="0" i="0" dirty="0">
              <a:solidFill>
                <a:srgbClr val="333333"/>
              </a:solidFill>
              <a:effectLst/>
              <a:latin typeface="Arial" panose="020B0604020202020204" pitchFamily="34" charset="0"/>
              <a:cs typeface="Arial" panose="020B0604020202020204" pitchFamily="34" charset="0"/>
            </a:endParaRPr>
          </a:p>
          <a:p>
            <a:pPr algn="just"/>
            <a:r>
              <a:rPr lang="uk-UA" b="0" i="0" dirty="0">
                <a:solidFill>
                  <a:srgbClr val="333333"/>
                </a:solidFill>
                <a:effectLst/>
                <a:latin typeface="Arial" panose="020B0604020202020204" pitchFamily="34" charset="0"/>
                <a:cs typeface="Arial" panose="020B0604020202020204" pitchFamily="34" charset="0"/>
              </a:rPr>
              <a:t>5) врахування висновку з оцінки впливу на довкілля у рішенні про провадження планованої діяльності</a:t>
            </a:r>
          </a:p>
        </p:txBody>
      </p:sp>
    </p:spTree>
    <p:extLst>
      <p:ext uri="{BB962C8B-B14F-4D97-AF65-F5344CB8AC3E}">
        <p14:creationId xmlns:p14="http://schemas.microsoft.com/office/powerpoint/2010/main" val="3923578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58A3222-C529-133E-30A8-FFB19321AE00}"/>
              </a:ext>
            </a:extLst>
          </p:cNvPr>
          <p:cNvSpPr txBox="1"/>
          <p:nvPr/>
        </p:nvSpPr>
        <p:spPr>
          <a:xfrm>
            <a:off x="722244" y="1371171"/>
            <a:ext cx="10171044" cy="3416320"/>
          </a:xfrm>
          <a:prstGeom prst="rect">
            <a:avLst/>
          </a:prstGeom>
          <a:noFill/>
        </p:spPr>
        <p:txBody>
          <a:bodyPr wrap="square">
            <a:spAutoFit/>
          </a:bodyPr>
          <a:lstStyle/>
          <a:p>
            <a:r>
              <a:rPr lang="uk-UA" b="0" i="0" dirty="0">
                <a:solidFill>
                  <a:srgbClr val="333333"/>
                </a:solidFill>
                <a:effectLst/>
                <a:latin typeface="Arial" panose="020B0604020202020204" pitchFamily="34" charset="0"/>
                <a:cs typeface="Arial" panose="020B0604020202020204" pitchFamily="34" charset="0"/>
              </a:rPr>
              <a:t>Оцінці впливу на довкілля </a:t>
            </a:r>
            <a:r>
              <a:rPr lang="uk-UA" b="1" i="0" dirty="0">
                <a:solidFill>
                  <a:srgbClr val="333333"/>
                </a:solidFill>
                <a:effectLst/>
                <a:latin typeface="Arial" panose="020B0604020202020204" pitchFamily="34" charset="0"/>
                <a:cs typeface="Arial" panose="020B0604020202020204" pitchFamily="34" charset="0"/>
              </a:rPr>
              <a:t>не підлягає діяльність</a:t>
            </a:r>
            <a:r>
              <a:rPr lang="uk-UA" b="0" i="0" dirty="0">
                <a:solidFill>
                  <a:srgbClr val="333333"/>
                </a:solidFill>
                <a:effectLst/>
                <a:latin typeface="Arial" panose="020B0604020202020204" pitchFamily="34" charset="0"/>
                <a:cs typeface="Arial" panose="020B0604020202020204" pitchFamily="34" charset="0"/>
              </a:rPr>
              <a:t>, </a:t>
            </a:r>
            <a:r>
              <a:rPr lang="uk-UA" b="1" i="0" dirty="0">
                <a:solidFill>
                  <a:srgbClr val="333333"/>
                </a:solidFill>
                <a:effectLst/>
                <a:latin typeface="Arial" panose="020B0604020202020204" pitchFamily="34" charset="0"/>
                <a:cs typeface="Arial" panose="020B0604020202020204" pitchFamily="34" charset="0"/>
              </a:rPr>
              <a:t>прямо не передбачена</a:t>
            </a:r>
            <a:r>
              <a:rPr lang="uk-UA" b="0" i="0" dirty="0">
                <a:solidFill>
                  <a:srgbClr val="333333"/>
                </a:solidFill>
                <a:effectLst/>
                <a:latin typeface="Arial" panose="020B0604020202020204" pitchFamily="34" charset="0"/>
                <a:cs typeface="Arial" panose="020B0604020202020204" pitchFamily="34" charset="0"/>
              </a:rPr>
              <a:t>, а також планована діяльність, спрямована виключно на </a:t>
            </a:r>
          </a:p>
          <a:p>
            <a:endParaRPr lang="uk-UA" b="0" i="0" dirty="0">
              <a:solidFill>
                <a:srgbClr val="333333"/>
              </a:solidFill>
              <a:effectLst/>
              <a:latin typeface="Arial" panose="020B0604020202020204" pitchFamily="34" charset="0"/>
              <a:cs typeface="Arial" panose="020B0604020202020204" pitchFamily="34" charset="0"/>
            </a:endParaRPr>
          </a:p>
          <a:p>
            <a:r>
              <a:rPr lang="uk-UA" b="0" i="0" dirty="0">
                <a:solidFill>
                  <a:srgbClr val="333333"/>
                </a:solidFill>
                <a:effectLst/>
                <a:latin typeface="Arial" panose="020B0604020202020204" pitchFamily="34" charset="0"/>
                <a:cs typeface="Arial" panose="020B0604020202020204" pitchFamily="34" charset="0"/>
              </a:rPr>
              <a:t>забезпечення оборони держави</a:t>
            </a:r>
            <a:endParaRPr lang="uk-UA" dirty="0">
              <a:solidFill>
                <a:srgbClr val="333333"/>
              </a:solidFill>
              <a:latin typeface="Arial" panose="020B0604020202020204" pitchFamily="34" charset="0"/>
              <a:cs typeface="Arial" panose="020B0604020202020204" pitchFamily="34" charset="0"/>
            </a:endParaRPr>
          </a:p>
          <a:p>
            <a:endParaRPr lang="uk-UA" b="0" i="0" dirty="0">
              <a:solidFill>
                <a:srgbClr val="333333"/>
              </a:solidFill>
              <a:effectLst/>
              <a:latin typeface="Arial" panose="020B0604020202020204" pitchFamily="34" charset="0"/>
              <a:cs typeface="Arial" panose="020B0604020202020204" pitchFamily="34" charset="0"/>
            </a:endParaRPr>
          </a:p>
          <a:p>
            <a:r>
              <a:rPr lang="uk-UA" b="0" i="0" dirty="0">
                <a:solidFill>
                  <a:srgbClr val="333333"/>
                </a:solidFill>
                <a:effectLst/>
                <a:latin typeface="Arial" panose="020B0604020202020204" pitchFamily="34" charset="0"/>
                <a:cs typeface="Arial" panose="020B0604020202020204" pitchFamily="34" charset="0"/>
              </a:rPr>
              <a:t>ліквідацію наслідків надзвичайних ситуацій</a:t>
            </a:r>
            <a:endParaRPr lang="uk-UA" dirty="0">
              <a:solidFill>
                <a:srgbClr val="333333"/>
              </a:solidFill>
              <a:latin typeface="Arial" panose="020B0604020202020204" pitchFamily="34" charset="0"/>
              <a:cs typeface="Arial" panose="020B0604020202020204" pitchFamily="34" charset="0"/>
            </a:endParaRPr>
          </a:p>
          <a:p>
            <a:endParaRPr lang="uk-UA" b="0" i="0" dirty="0">
              <a:solidFill>
                <a:srgbClr val="333333"/>
              </a:solidFill>
              <a:effectLst/>
              <a:latin typeface="Arial" panose="020B0604020202020204" pitchFamily="34" charset="0"/>
              <a:cs typeface="Arial" panose="020B0604020202020204" pitchFamily="34" charset="0"/>
            </a:endParaRPr>
          </a:p>
          <a:p>
            <a:r>
              <a:rPr lang="uk-UA" b="0" i="0" dirty="0">
                <a:solidFill>
                  <a:srgbClr val="333333"/>
                </a:solidFill>
                <a:effectLst/>
                <a:latin typeface="Arial" panose="020B0604020202020204" pitchFamily="34" charset="0"/>
                <a:cs typeface="Arial" panose="020B0604020202020204" pitchFamily="34" charset="0"/>
              </a:rPr>
              <a:t>наслідків антитерористичної операції на території проведення антитерористичної операції на період її проведення, відповідно до критеріїв, затверджених Кабінетом Міністрів України</a:t>
            </a:r>
            <a:endParaRPr lang="uk-UA" dirty="0">
              <a:solidFill>
                <a:srgbClr val="333333"/>
              </a:solidFill>
              <a:latin typeface="Arial" panose="020B0604020202020204" pitchFamily="34" charset="0"/>
              <a:cs typeface="Arial" panose="020B0604020202020204" pitchFamily="34" charset="0"/>
            </a:endParaRPr>
          </a:p>
          <a:p>
            <a:endParaRPr lang="uk-UA" b="0" i="0" dirty="0">
              <a:solidFill>
                <a:srgbClr val="333333"/>
              </a:solidFill>
              <a:effectLst/>
              <a:latin typeface="Arial" panose="020B0604020202020204" pitchFamily="34" charset="0"/>
              <a:cs typeface="Arial" panose="020B0604020202020204" pitchFamily="34" charset="0"/>
            </a:endParaRPr>
          </a:p>
          <a:p>
            <a:r>
              <a:rPr lang="uk-UA" b="0" i="0" dirty="0">
                <a:solidFill>
                  <a:srgbClr val="333333"/>
                </a:solidFill>
                <a:effectLst/>
                <a:latin typeface="Arial" panose="020B0604020202020204" pitchFamily="34" charset="0"/>
                <a:cs typeface="Arial" panose="020B0604020202020204" pitchFamily="34" charset="0"/>
              </a:rPr>
              <a:t>відновлювальні роботи з ліквідації наслідків збройної агресії та бойових дій під час дії воєнного стану та у відбудовний період після закінчення воєнних дій.</a:t>
            </a:r>
            <a:endParaRPr lang="uk-U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0257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6767B6A-3AD1-97BC-F3C9-088788B9D183}"/>
              </a:ext>
            </a:extLst>
          </p:cNvPr>
          <p:cNvSpPr txBox="1"/>
          <p:nvPr/>
        </p:nvSpPr>
        <p:spPr>
          <a:xfrm>
            <a:off x="563216" y="599517"/>
            <a:ext cx="10873409" cy="1944900"/>
          </a:xfrm>
          <a:prstGeom prst="rect">
            <a:avLst/>
          </a:prstGeom>
        </p:spPr>
        <p:txBody>
          <a:bodyPr vert="horz" lIns="91440" tIns="45720" rIns="91440" bIns="45720" rtlCol="0" anchor="ctr">
            <a:normAutofit/>
          </a:bodyPr>
          <a:lstStyle>
            <a:lvl1pPr>
              <a:lnSpc>
                <a:spcPct val="90000"/>
              </a:lnSpc>
              <a:spcBef>
                <a:spcPct val="0"/>
              </a:spcBef>
              <a:buNone/>
              <a:defRPr sz="3200" b="1">
                <a:solidFill>
                  <a:srgbClr val="000000"/>
                </a:solidFill>
                <a:latin typeface="Arial" panose="020B0604020202020204" pitchFamily="34" charset="0"/>
                <a:ea typeface="+mj-ea"/>
                <a:cs typeface="+mj-cs"/>
              </a:defRPr>
            </a:lvl1pPr>
          </a:lstStyle>
          <a:p>
            <a:pPr algn="just"/>
            <a:r>
              <a:rPr lang="uk-UA" dirty="0"/>
              <a:t>Категорія виду планованої діяльності та об’єктів, які можуть мати значний вплив на довкілля і підлягають оцінці впливу на довкілля</a:t>
            </a:r>
          </a:p>
        </p:txBody>
      </p:sp>
      <p:sp>
        <p:nvSpPr>
          <p:cNvPr id="5" name="TextBox 4">
            <a:extLst>
              <a:ext uri="{FF2B5EF4-FFF2-40B4-BE49-F238E27FC236}">
                <a16:creationId xmlns:a16="http://schemas.microsoft.com/office/drawing/2014/main" id="{0E488FEE-33D0-2D98-B11E-F4A23AB0CBBC}"/>
              </a:ext>
            </a:extLst>
          </p:cNvPr>
          <p:cNvSpPr txBox="1"/>
          <p:nvPr/>
        </p:nvSpPr>
        <p:spPr>
          <a:xfrm>
            <a:off x="708989" y="2683135"/>
            <a:ext cx="10171044" cy="2862322"/>
          </a:xfrm>
          <a:prstGeom prst="rect">
            <a:avLst/>
          </a:prstGeom>
          <a:noFill/>
        </p:spPr>
        <p:txBody>
          <a:bodyPr wrap="square">
            <a:spAutoFit/>
          </a:bodyPr>
          <a:lstStyle/>
          <a:p>
            <a:r>
              <a:rPr lang="uk-UA" b="0" i="0" dirty="0">
                <a:solidFill>
                  <a:srgbClr val="333333"/>
                </a:solidFill>
                <a:effectLst/>
                <a:latin typeface="Arial" panose="020B0604020202020204" pitchFamily="34" charset="0"/>
                <a:cs typeface="Arial" panose="020B0604020202020204" pitchFamily="34" charset="0"/>
              </a:rPr>
              <a:t>Перша категорія – 21 вид діяльності</a:t>
            </a:r>
          </a:p>
          <a:p>
            <a:endParaRPr lang="uk-UA" b="0" i="0" dirty="0">
              <a:solidFill>
                <a:srgbClr val="333333"/>
              </a:solidFill>
              <a:effectLst/>
              <a:latin typeface="Arial" panose="020B0604020202020204" pitchFamily="34" charset="0"/>
              <a:cs typeface="Arial" panose="020B0604020202020204" pitchFamily="34" charset="0"/>
            </a:endParaRPr>
          </a:p>
          <a:p>
            <a:r>
              <a:rPr lang="uk-UA" b="0" i="0" dirty="0">
                <a:solidFill>
                  <a:srgbClr val="333333"/>
                </a:solidFill>
                <a:effectLst/>
                <a:latin typeface="Arial" panose="020B0604020202020204" pitchFamily="34" charset="0"/>
                <a:cs typeface="Arial" panose="020B0604020202020204" pitchFamily="34" charset="0"/>
              </a:rPr>
              <a:t>Друга категорія – 13 видів діяльності</a:t>
            </a:r>
          </a:p>
          <a:p>
            <a:endParaRPr lang="uk-UA" dirty="0">
              <a:solidFill>
                <a:srgbClr val="333333"/>
              </a:solidFill>
              <a:latin typeface="Arial" panose="020B0604020202020204" pitchFamily="34" charset="0"/>
              <a:cs typeface="Arial" panose="020B0604020202020204" pitchFamily="34" charset="0"/>
            </a:endParaRPr>
          </a:p>
          <a:p>
            <a:r>
              <a:rPr lang="uk-UA" dirty="0">
                <a:solidFill>
                  <a:srgbClr val="333333"/>
                </a:solidFill>
                <a:latin typeface="Arial" panose="020B0604020202020204" pitchFamily="34" charset="0"/>
                <a:cs typeface="Arial" panose="020B0604020202020204" pitchFamily="34" charset="0"/>
              </a:rPr>
              <a:t>Планована діяльність, що належить до першої категорії підлягає обов’язковому розгляду щодо наявності підстав для здійснення оцінки транскордонного впливу на довкілля згідно з міжнародними зобов’язаннями України</a:t>
            </a:r>
          </a:p>
          <a:p>
            <a:endParaRPr lang="uk-UA" dirty="0">
              <a:solidFill>
                <a:srgbClr val="333333"/>
              </a:solidFill>
              <a:latin typeface="Arial" panose="020B0604020202020204" pitchFamily="34" charset="0"/>
              <a:cs typeface="Arial" panose="020B0604020202020204" pitchFamily="34" charset="0"/>
            </a:endParaRPr>
          </a:p>
          <a:p>
            <a:r>
              <a:rPr lang="uk-UA" dirty="0">
                <a:solidFill>
                  <a:srgbClr val="333333"/>
                </a:solidFill>
                <a:latin typeface="Arial" panose="020B0604020202020204" pitchFamily="34" charset="0"/>
                <a:cs typeface="Arial" panose="020B0604020202020204" pitchFamily="34" charset="0"/>
              </a:rPr>
              <a:t>Якщо будь-яка планована діяльність, зазначена у цій статті, може мати значний негативний транскордонний вплив на довкілля, вона підлягає оцінці транскордонного впливу на довкілля</a:t>
            </a:r>
          </a:p>
        </p:txBody>
      </p:sp>
    </p:spTree>
    <p:extLst>
      <p:ext uri="{BB962C8B-B14F-4D97-AF65-F5344CB8AC3E}">
        <p14:creationId xmlns:p14="http://schemas.microsoft.com/office/powerpoint/2010/main" val="1189956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6767B6A-3AD1-97BC-F3C9-088788B9D183}"/>
              </a:ext>
            </a:extLst>
          </p:cNvPr>
          <p:cNvSpPr txBox="1"/>
          <p:nvPr/>
        </p:nvSpPr>
        <p:spPr>
          <a:xfrm>
            <a:off x="563216" y="599517"/>
            <a:ext cx="10873409" cy="884726"/>
          </a:xfrm>
          <a:prstGeom prst="rect">
            <a:avLst/>
          </a:prstGeom>
        </p:spPr>
        <p:txBody>
          <a:bodyPr vert="horz" lIns="91440" tIns="45720" rIns="91440" bIns="45720" rtlCol="0" anchor="ctr">
            <a:normAutofit/>
          </a:bodyPr>
          <a:lstStyle>
            <a:lvl1pPr>
              <a:lnSpc>
                <a:spcPct val="90000"/>
              </a:lnSpc>
              <a:spcBef>
                <a:spcPct val="0"/>
              </a:spcBef>
              <a:buNone/>
              <a:defRPr sz="3200" b="1">
                <a:solidFill>
                  <a:srgbClr val="000000"/>
                </a:solidFill>
                <a:latin typeface="Arial" panose="020B0604020202020204" pitchFamily="34" charset="0"/>
                <a:ea typeface="+mj-ea"/>
                <a:cs typeface="+mj-cs"/>
              </a:defRPr>
            </a:lvl1pPr>
          </a:lstStyle>
          <a:p>
            <a:pPr algn="just"/>
            <a:r>
              <a:rPr lang="ru-RU" dirty="0" err="1"/>
              <a:t>Гласність</a:t>
            </a:r>
            <a:r>
              <a:rPr lang="ru-RU" dirty="0"/>
              <a:t> </a:t>
            </a:r>
            <a:r>
              <a:rPr lang="ru-RU" dirty="0" err="1"/>
              <a:t>оцінки</a:t>
            </a:r>
            <a:r>
              <a:rPr lang="ru-RU" dirty="0"/>
              <a:t> </a:t>
            </a:r>
            <a:r>
              <a:rPr lang="ru-RU" dirty="0" err="1"/>
              <a:t>впливу</a:t>
            </a:r>
            <a:r>
              <a:rPr lang="ru-RU" dirty="0"/>
              <a:t> на </a:t>
            </a:r>
            <a:r>
              <a:rPr lang="ru-RU" dirty="0" err="1"/>
              <a:t>довкілля</a:t>
            </a:r>
            <a:endParaRPr lang="uk-UA" dirty="0"/>
          </a:p>
        </p:txBody>
      </p:sp>
      <p:sp>
        <p:nvSpPr>
          <p:cNvPr id="5" name="TextBox 4">
            <a:extLst>
              <a:ext uri="{FF2B5EF4-FFF2-40B4-BE49-F238E27FC236}">
                <a16:creationId xmlns:a16="http://schemas.microsoft.com/office/drawing/2014/main" id="{0E488FEE-33D0-2D98-B11E-F4A23AB0CBBC}"/>
              </a:ext>
            </a:extLst>
          </p:cNvPr>
          <p:cNvSpPr txBox="1"/>
          <p:nvPr/>
        </p:nvSpPr>
        <p:spPr>
          <a:xfrm>
            <a:off x="563216" y="1484243"/>
            <a:ext cx="11045688" cy="4801314"/>
          </a:xfrm>
          <a:prstGeom prst="rect">
            <a:avLst/>
          </a:prstGeom>
          <a:noFill/>
        </p:spPr>
        <p:txBody>
          <a:bodyPr wrap="square">
            <a:spAutoFit/>
          </a:bodyPr>
          <a:lstStyle/>
          <a:p>
            <a:r>
              <a:rPr lang="ru-RU" dirty="0" err="1">
                <a:latin typeface="Arial" panose="020B0604020202020204" pitchFamily="34" charset="0"/>
                <a:cs typeface="Arial" panose="020B0604020202020204" pitchFamily="34" charset="0"/>
              </a:rPr>
              <a:t>Повідомлення</a:t>
            </a:r>
            <a:r>
              <a:rPr lang="ru-RU" dirty="0">
                <a:latin typeface="Arial" panose="020B0604020202020204" pitchFamily="34" charset="0"/>
                <a:cs typeface="Arial" panose="020B0604020202020204" pitchFamily="34" charset="0"/>
              </a:rPr>
              <a:t> про </a:t>
            </a:r>
            <a:r>
              <a:rPr lang="ru-RU" dirty="0" err="1">
                <a:latin typeface="Arial" panose="020B0604020202020204" pitchFamily="34" charset="0"/>
                <a:cs typeface="Arial" panose="020B0604020202020204" pitchFamily="34" charset="0"/>
              </a:rPr>
              <a:t>плановану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діяльність,оголошення</a:t>
            </a:r>
            <a:r>
              <a:rPr lang="ru-RU" dirty="0">
                <a:latin typeface="Arial" panose="020B0604020202020204" pitchFamily="34" charset="0"/>
                <a:cs typeface="Arial" panose="020B0604020202020204" pitchFamily="34" charset="0"/>
              </a:rPr>
              <a:t> про початок </a:t>
            </a:r>
            <a:r>
              <a:rPr lang="ru-RU" dirty="0" err="1">
                <a:latin typeface="Arial" panose="020B0604020202020204" pitchFamily="34" charset="0"/>
                <a:cs typeface="Arial" panose="020B0604020202020204" pitchFamily="34" charset="0"/>
              </a:rPr>
              <a:t>громадського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обговорення</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звіту</a:t>
            </a:r>
            <a:r>
              <a:rPr lang="ru-RU" dirty="0">
                <a:latin typeface="Arial" panose="020B0604020202020204" pitchFamily="34" charset="0"/>
                <a:cs typeface="Arial" panose="020B0604020202020204" pitchFamily="34" charset="0"/>
              </a:rPr>
              <a:t> з ОВД, </a:t>
            </a:r>
            <a:r>
              <a:rPr lang="ru-RU" dirty="0" err="1">
                <a:latin typeface="Arial" panose="020B0604020202020204" pitchFamily="34" charset="0"/>
                <a:cs typeface="Arial" panose="020B0604020202020204" pitchFamily="34" charset="0"/>
              </a:rPr>
              <a:t>інформація</a:t>
            </a:r>
            <a:r>
              <a:rPr lang="ru-RU" dirty="0">
                <a:latin typeface="Arial" panose="020B0604020202020204" pitchFamily="34" charset="0"/>
                <a:cs typeface="Arial" panose="020B0604020202020204" pitchFamily="34" charset="0"/>
              </a:rPr>
              <a:t> про </a:t>
            </a:r>
            <a:r>
              <a:rPr lang="ru-RU" dirty="0" err="1">
                <a:latin typeface="Arial" panose="020B0604020202020204" pitchFamily="34" charset="0"/>
                <a:cs typeface="Arial" panose="020B0604020202020204" pitchFamily="34" charset="0"/>
              </a:rPr>
              <a:t>висновок</a:t>
            </a:r>
            <a:r>
              <a:rPr lang="ru-RU" dirty="0">
                <a:latin typeface="Arial" panose="020B0604020202020204" pitchFamily="34" charset="0"/>
                <a:cs typeface="Arial" panose="020B0604020202020204" pitchFamily="34" charset="0"/>
              </a:rPr>
              <a:t> з ОВД та </a:t>
            </a:r>
            <a:r>
              <a:rPr lang="ru-RU" dirty="0" err="1">
                <a:latin typeface="Arial" panose="020B0604020202020204" pitchFamily="34" charset="0"/>
                <a:cs typeface="Arial" panose="020B0604020202020204" pitchFamily="34" charset="0"/>
              </a:rPr>
              <a:t>рішення</a:t>
            </a:r>
            <a:r>
              <a:rPr lang="ru-RU" dirty="0">
                <a:latin typeface="Arial" panose="020B0604020202020204" pitchFamily="34" charset="0"/>
                <a:cs typeface="Arial" panose="020B0604020202020204" pitchFamily="34" charset="0"/>
              </a:rPr>
              <a:t> про </a:t>
            </a:r>
            <a:r>
              <a:rPr lang="ru-RU" dirty="0" err="1">
                <a:latin typeface="Arial" panose="020B0604020202020204" pitchFamily="34" charset="0"/>
                <a:cs typeface="Arial" panose="020B0604020202020204" pitchFamily="34" charset="0"/>
              </a:rPr>
              <a:t>провадження</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планованої</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діяльності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оприлюднюються</a:t>
            </a:r>
            <a:r>
              <a:rPr lang="ru-RU" dirty="0">
                <a:latin typeface="Arial" panose="020B0604020202020204" pitchFamily="34" charset="0"/>
                <a:cs typeface="Arial" panose="020B0604020202020204" pitchFamily="34" charset="0"/>
              </a:rPr>
              <a:t> шляхом </a:t>
            </a:r>
            <a:r>
              <a:rPr lang="ru-RU" dirty="0" err="1">
                <a:latin typeface="Arial" panose="020B0604020202020204" pitchFamily="34" charset="0"/>
                <a:cs typeface="Arial" panose="020B0604020202020204" pitchFamily="34" charset="0"/>
              </a:rPr>
              <a:t>розміщення</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офіційному</a:t>
            </a:r>
            <a:r>
              <a:rPr lang="ru-RU" dirty="0">
                <a:latin typeface="Arial" panose="020B0604020202020204" pitchFamily="34" charset="0"/>
                <a:cs typeface="Arial" panose="020B0604020202020204" pitchFamily="34" charset="0"/>
              </a:rPr>
              <a:t> веб-</a:t>
            </a:r>
            <a:r>
              <a:rPr lang="ru-RU" dirty="0" err="1">
                <a:latin typeface="Arial" panose="020B0604020202020204" pitchFamily="34" charset="0"/>
                <a:cs typeface="Arial" panose="020B0604020202020204" pitchFamily="34" charset="0"/>
              </a:rPr>
              <a:t>сайті</a:t>
            </a:r>
            <a:r>
              <a:rPr lang="ru-RU" dirty="0">
                <a:latin typeface="Arial" panose="020B0604020202020204" pitchFamily="34" charset="0"/>
                <a:cs typeface="Arial" panose="020B0604020202020204" pitchFamily="34" charset="0"/>
              </a:rPr>
              <a:t> в </a:t>
            </a:r>
            <a:r>
              <a:rPr lang="ru-RU" dirty="0" err="1">
                <a:latin typeface="Arial" panose="020B0604020202020204" pitchFamily="34" charset="0"/>
                <a:cs typeface="Arial" panose="020B0604020202020204" pitchFamily="34" charset="0"/>
              </a:rPr>
              <a:t>мережі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Інтернет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уповноваженого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територіального</a:t>
            </a:r>
            <a:r>
              <a:rPr lang="ru-RU" dirty="0">
                <a:latin typeface="Arial" panose="020B0604020202020204" pitchFamily="34" charset="0"/>
                <a:cs typeface="Arial" panose="020B0604020202020204" pitchFamily="34" charset="0"/>
              </a:rPr>
              <a:t> органу, - на </a:t>
            </a:r>
            <a:r>
              <a:rPr lang="ru-RU" dirty="0" err="1">
                <a:latin typeface="Arial" panose="020B0604020202020204" pitchFamily="34" charset="0"/>
                <a:cs typeface="Arial" panose="020B0604020202020204" pitchFamily="34" charset="0"/>
              </a:rPr>
              <a:t>офіційному</a:t>
            </a:r>
            <a:r>
              <a:rPr lang="ru-RU" dirty="0">
                <a:latin typeface="Arial" panose="020B0604020202020204" pitchFamily="34" charset="0"/>
                <a:cs typeface="Arial" panose="020B0604020202020204" pitchFamily="34" charset="0"/>
              </a:rPr>
              <a:t> веб-</a:t>
            </a:r>
            <a:r>
              <a:rPr lang="ru-RU" dirty="0" err="1">
                <a:latin typeface="Arial" panose="020B0604020202020204" pitchFamily="34" charset="0"/>
                <a:cs typeface="Arial" panose="020B0604020202020204" pitchFamily="34" charset="0"/>
              </a:rPr>
              <a:t>сайті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уповноваженого</a:t>
            </a:r>
            <a:r>
              <a:rPr lang="ru-RU" dirty="0">
                <a:latin typeface="Arial" panose="020B0604020202020204" pitchFamily="34" charset="0"/>
                <a:cs typeface="Arial" panose="020B0604020202020204" pitchFamily="34" charset="0"/>
              </a:rPr>
              <a:t> центрального органу </a:t>
            </a:r>
            <a:r>
              <a:rPr lang="ru-RU" dirty="0" err="1">
                <a:latin typeface="Arial" panose="020B0604020202020204" pitchFamily="34" charset="0"/>
                <a:cs typeface="Arial" panose="020B0604020202020204" pitchFamily="34" charset="0"/>
              </a:rPr>
              <a:t>із</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зазначенням</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дати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офіційного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оприлюднення</a:t>
            </a:r>
            <a:r>
              <a:rPr lang="ru-RU" dirty="0">
                <a:latin typeface="Arial" panose="020B0604020202020204" pitchFamily="34" charset="0"/>
                <a:cs typeface="Arial" panose="020B0604020202020204" pitchFamily="34" charset="0"/>
              </a:rPr>
              <a:t> документа.</a:t>
            </a:r>
          </a:p>
          <a:p>
            <a:endParaRPr lang="ru-RU" dirty="0">
              <a:latin typeface="Arial" panose="020B0604020202020204" pitchFamily="34" charset="0"/>
              <a:cs typeface="Arial" panose="020B0604020202020204" pitchFamily="34" charset="0"/>
            </a:endParaRPr>
          </a:p>
          <a:p>
            <a:r>
              <a:rPr lang="uk-UA" dirty="0">
                <a:latin typeface="Arial" panose="020B0604020202020204" pitchFamily="34" charset="0"/>
                <a:cs typeface="Arial" panose="020B0604020202020204" pitchFamily="34" charset="0"/>
              </a:rPr>
              <a:t>Повідомлення про плановану діяльність, оголошення про початок громадського обговорення звіту з ОВД оприлюднюються суб’єктом господарювання </a:t>
            </a:r>
            <a:r>
              <a:rPr lang="uk-UA" b="1" dirty="0">
                <a:latin typeface="Arial" panose="020B0604020202020204" pitchFamily="34" charset="0"/>
                <a:cs typeface="Arial" panose="020B0604020202020204" pitchFamily="34" charset="0"/>
              </a:rPr>
              <a:t>не пізніше 3-х робочих днів з дня їх подання </a:t>
            </a:r>
            <a:r>
              <a:rPr lang="uk-UA" dirty="0">
                <a:latin typeface="Arial" panose="020B0604020202020204" pitchFamily="34" charset="0"/>
                <a:cs typeface="Arial" panose="020B0604020202020204" pitchFamily="34" charset="0"/>
              </a:rPr>
              <a:t>уповноваженому територіальному органу, уповноваженому центральному органу шляхом опублікування в друкованих засобах масової інформації (не менше 2-х), визначених суб’єктом господарювання, територія розповсюдження яких охоплює адміністративно-територіальні одиниці, які можуть зазнати впливу планованої діяльності, а також розміщуються на дошках оголошень органів місцевого самоврядування або в інших громадських місцях на території, де планується провадити плановану діяльність, або оприлюднюються в інший спосіб, що гарантує доведення інформації до відома мешканців відповідної адміністративно-територіальної одиниці, на території якої планується розміщення об’єкта, чи до відповідної територіальної громади, яка може зазнати впливу планованої діяльності, та інших зацікавлених осіб.</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687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AB8C2398-B366-F7CD-1FD0-F1A4867010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5449" y="1311966"/>
            <a:ext cx="5207150" cy="5426764"/>
          </a:xfrm>
          <a:prstGeom prst="rect">
            <a:avLst/>
          </a:prstGeom>
        </p:spPr>
      </p:pic>
      <p:sp>
        <p:nvSpPr>
          <p:cNvPr id="8" name="TextBox 7">
            <a:extLst>
              <a:ext uri="{FF2B5EF4-FFF2-40B4-BE49-F238E27FC236}">
                <a16:creationId xmlns:a16="http://schemas.microsoft.com/office/drawing/2014/main" id="{E241B1BC-9127-53D1-F3E9-9458354A07D7}"/>
              </a:ext>
            </a:extLst>
          </p:cNvPr>
          <p:cNvSpPr txBox="1"/>
          <p:nvPr/>
        </p:nvSpPr>
        <p:spPr>
          <a:xfrm>
            <a:off x="8680174" y="942634"/>
            <a:ext cx="3392425" cy="369332"/>
          </a:xfrm>
          <a:prstGeom prst="rect">
            <a:avLst/>
          </a:prstGeom>
          <a:noFill/>
        </p:spPr>
        <p:txBody>
          <a:bodyPr wrap="square">
            <a:spAutoFit/>
          </a:bodyPr>
          <a:lstStyle/>
          <a:p>
            <a:r>
              <a:rPr lang="uk-UA" b="1" dirty="0"/>
              <a:t>http://eia.menr.gov.ua/uk/cases</a:t>
            </a:r>
          </a:p>
        </p:txBody>
      </p:sp>
      <p:sp>
        <p:nvSpPr>
          <p:cNvPr id="10" name="TextBox 9">
            <a:extLst>
              <a:ext uri="{FF2B5EF4-FFF2-40B4-BE49-F238E27FC236}">
                <a16:creationId xmlns:a16="http://schemas.microsoft.com/office/drawing/2014/main" id="{72762420-B2C1-36CA-BEC2-64335D96F589}"/>
              </a:ext>
            </a:extLst>
          </p:cNvPr>
          <p:cNvSpPr txBox="1"/>
          <p:nvPr/>
        </p:nvSpPr>
        <p:spPr>
          <a:xfrm>
            <a:off x="435903" y="1311966"/>
            <a:ext cx="6093724" cy="4801314"/>
          </a:xfrm>
          <a:prstGeom prst="rect">
            <a:avLst/>
          </a:prstGeom>
          <a:noFill/>
        </p:spPr>
        <p:txBody>
          <a:bodyPr wrap="square">
            <a:spAutoFit/>
          </a:bodyPr>
          <a:lstStyle/>
          <a:p>
            <a:pPr algn="just"/>
            <a:r>
              <a:rPr lang="uk-UA" b="0" i="0" dirty="0">
                <a:solidFill>
                  <a:srgbClr val="333333"/>
                </a:solidFill>
                <a:effectLst/>
                <a:latin typeface="Arial" panose="020B0604020202020204" pitchFamily="34" charset="0"/>
                <a:cs typeface="Arial" panose="020B0604020202020204" pitchFamily="34" charset="0"/>
              </a:rPr>
              <a:t>Уповноважений центральний орган веде Єдиний реєстр з ОВД. Інформація, внесена до Єдиного реєстру з ОВД, є відкритою, вільний доступ до неї забезпечується через мережу Інтернет. </a:t>
            </a:r>
          </a:p>
          <a:p>
            <a:pPr algn="just"/>
            <a:endParaRPr lang="uk-UA" dirty="0">
              <a:solidFill>
                <a:srgbClr val="333333"/>
              </a:solidFill>
              <a:latin typeface="Arial" panose="020B0604020202020204" pitchFamily="34" charset="0"/>
              <a:cs typeface="Arial" panose="020B0604020202020204" pitchFamily="34" charset="0"/>
            </a:endParaRPr>
          </a:p>
          <a:p>
            <a:pPr algn="just"/>
            <a:r>
              <a:rPr lang="uk-UA" dirty="0">
                <a:solidFill>
                  <a:srgbClr val="333333"/>
                </a:solidFill>
                <a:latin typeface="Arial" panose="020B0604020202020204" pitchFamily="34" charset="0"/>
                <a:cs typeface="Arial" panose="020B0604020202020204" pitchFamily="34" charset="0"/>
              </a:rPr>
              <a:t>Порядок ведення Єдиного реєстру з ОВД визначається </a:t>
            </a:r>
            <a:r>
              <a:rPr lang="uk-UA" b="0" i="0" dirty="0">
                <a:solidFill>
                  <a:srgbClr val="333333"/>
                </a:solidFill>
                <a:effectLst/>
                <a:latin typeface="Arial" panose="020B0604020202020204" pitchFamily="34" charset="0"/>
                <a:cs typeface="Arial" panose="020B0604020202020204" pitchFamily="34" charset="0"/>
              </a:rPr>
              <a:t>Кабінетом Міністрів України.</a:t>
            </a:r>
          </a:p>
          <a:p>
            <a:pPr algn="just"/>
            <a:endParaRPr lang="uk-UA" b="0" i="0" dirty="0">
              <a:solidFill>
                <a:srgbClr val="333333"/>
              </a:solidFill>
              <a:effectLst/>
              <a:latin typeface="Arial" panose="020B0604020202020204" pitchFamily="34" charset="0"/>
              <a:cs typeface="Arial" panose="020B0604020202020204" pitchFamily="34" charset="0"/>
            </a:endParaRPr>
          </a:p>
          <a:p>
            <a:pPr algn="just"/>
            <a:r>
              <a:rPr lang="uk-UA" b="0" i="0" dirty="0">
                <a:solidFill>
                  <a:srgbClr val="333333"/>
                </a:solidFill>
                <a:effectLst/>
                <a:latin typeface="Arial" panose="020B0604020202020204" pitchFamily="34" charset="0"/>
                <a:cs typeface="Arial" panose="020B0604020202020204" pitchFamily="34" charset="0"/>
              </a:rPr>
              <a:t>Єдиний реєстр з ОВД створюється з використанням програмного забезпечення, яке забезпечує його сумісність і електронну інформаційну взаємодію у режимі реального часу з іншими електронними інформаційними системами та мережами, що становлять інформаційний ресурс держави, у тому числі містобудівним кадастром та його складовою частиною - Єдиною державною електронною системою у сфері будівництва.</a:t>
            </a:r>
          </a:p>
        </p:txBody>
      </p:sp>
      <p:sp>
        <p:nvSpPr>
          <p:cNvPr id="11" name="TextBox 10">
            <a:extLst>
              <a:ext uri="{FF2B5EF4-FFF2-40B4-BE49-F238E27FC236}">
                <a16:creationId xmlns:a16="http://schemas.microsoft.com/office/drawing/2014/main" id="{183BEA94-9144-C800-DA2E-7C2CE9C81F0E}"/>
              </a:ext>
            </a:extLst>
          </p:cNvPr>
          <p:cNvSpPr txBox="1"/>
          <p:nvPr/>
        </p:nvSpPr>
        <p:spPr>
          <a:xfrm>
            <a:off x="435903" y="119270"/>
            <a:ext cx="10873409" cy="884726"/>
          </a:xfrm>
          <a:prstGeom prst="rect">
            <a:avLst/>
          </a:prstGeom>
        </p:spPr>
        <p:txBody>
          <a:bodyPr vert="horz" lIns="91440" tIns="45720" rIns="91440" bIns="45720" rtlCol="0" anchor="ctr">
            <a:normAutofit/>
          </a:bodyPr>
          <a:lstStyle>
            <a:lvl1pPr>
              <a:lnSpc>
                <a:spcPct val="90000"/>
              </a:lnSpc>
              <a:spcBef>
                <a:spcPct val="0"/>
              </a:spcBef>
              <a:buNone/>
              <a:defRPr sz="3200" b="1">
                <a:solidFill>
                  <a:srgbClr val="000000"/>
                </a:solidFill>
                <a:latin typeface="Arial" panose="020B0604020202020204" pitchFamily="34" charset="0"/>
                <a:ea typeface="+mj-ea"/>
                <a:cs typeface="+mj-cs"/>
              </a:defRPr>
            </a:lvl1pPr>
          </a:lstStyle>
          <a:p>
            <a:pPr algn="just"/>
            <a:r>
              <a:rPr lang="uk-UA" dirty="0"/>
              <a:t>Єдиний реєстр з оцінки впливу на довкілля</a:t>
            </a:r>
          </a:p>
        </p:txBody>
      </p:sp>
    </p:spTree>
    <p:extLst>
      <p:ext uri="{BB962C8B-B14F-4D97-AF65-F5344CB8AC3E}">
        <p14:creationId xmlns:p14="http://schemas.microsoft.com/office/powerpoint/2010/main" val="1086904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A8E512C-A9DD-91CB-9DE3-2AAC62FE4D58}"/>
              </a:ext>
            </a:extLst>
          </p:cNvPr>
          <p:cNvSpPr>
            <a:spLocks noGrp="1"/>
          </p:cNvSpPr>
          <p:nvPr>
            <p:ph type="title"/>
          </p:nvPr>
        </p:nvSpPr>
        <p:spPr>
          <a:xfrm>
            <a:off x="490330" y="0"/>
            <a:ext cx="10515600" cy="1325563"/>
          </a:xfrm>
        </p:spPr>
        <p:txBody>
          <a:bodyPr vert="horz" lIns="91440" tIns="45720" rIns="91440" bIns="45720" rtlCol="0" anchor="ctr">
            <a:normAutofit/>
          </a:bodyPr>
          <a:lstStyle/>
          <a:p>
            <a:pPr algn="just"/>
            <a:r>
              <a:rPr lang="uk-UA" sz="3200" b="1" dirty="0">
                <a:solidFill>
                  <a:srgbClr val="000000"/>
                </a:solidFill>
                <a:latin typeface="Arial" panose="020B0604020202020204" pitchFamily="34" charset="0"/>
              </a:rPr>
              <a:t>Порядок ведення Єдиного реєстру з ОВД</a:t>
            </a:r>
          </a:p>
        </p:txBody>
      </p:sp>
      <p:sp>
        <p:nvSpPr>
          <p:cNvPr id="9" name="TextBox 8">
            <a:extLst>
              <a:ext uri="{FF2B5EF4-FFF2-40B4-BE49-F238E27FC236}">
                <a16:creationId xmlns:a16="http://schemas.microsoft.com/office/drawing/2014/main" id="{A0D707CE-FF4E-0381-DD45-3AA9774B9033}"/>
              </a:ext>
            </a:extLst>
          </p:cNvPr>
          <p:cNvSpPr txBox="1"/>
          <p:nvPr/>
        </p:nvSpPr>
        <p:spPr>
          <a:xfrm>
            <a:off x="638687" y="2055700"/>
            <a:ext cx="5976730" cy="3416320"/>
          </a:xfrm>
          <a:prstGeom prst="rect">
            <a:avLst/>
          </a:prstGeom>
          <a:noFill/>
        </p:spPr>
        <p:txBody>
          <a:bodyPr wrap="square">
            <a:spAutoFit/>
          </a:bodyPr>
          <a:lstStyle/>
          <a:p>
            <a:pPr algn="just"/>
            <a:r>
              <a:rPr lang="uk-UA" dirty="0">
                <a:solidFill>
                  <a:srgbClr val="333333"/>
                </a:solidFill>
                <a:latin typeface="Arial" panose="020B0604020202020204" pitchFamily="34" charset="0"/>
                <a:cs typeface="Arial" panose="020B0604020202020204" pitchFamily="34" charset="0"/>
              </a:rPr>
              <a:t>Повідомлення про плановану діяльність, яка підлягає ОВД, щодо об’єктів, що за класом наслідків (відповідальності) належать до об’єктів з середніми (СС2) та значними (СС3) наслідками (крім об’єктів, на які поширюється дія Закону України "Про державну таємницю"), </a:t>
            </a:r>
            <a:r>
              <a:rPr lang="uk-UA" b="1" dirty="0">
                <a:solidFill>
                  <a:srgbClr val="333333"/>
                </a:solidFill>
                <a:latin typeface="Arial" panose="020B0604020202020204" pitchFamily="34" charset="0"/>
                <a:cs typeface="Arial" panose="020B0604020202020204" pitchFamily="34" charset="0"/>
              </a:rPr>
              <a:t>надсилається виключно в електронній формі через електронний кабінет користувача Єдиної державної електронної системи у сфері будівництва </a:t>
            </a:r>
            <a:r>
              <a:rPr lang="uk-UA" dirty="0">
                <a:solidFill>
                  <a:srgbClr val="333333"/>
                </a:solidFill>
                <a:latin typeface="Arial" panose="020B0604020202020204" pitchFamily="34" charset="0"/>
                <a:cs typeface="Arial" panose="020B0604020202020204" pitchFamily="34" charset="0"/>
              </a:rPr>
              <a:t>або іншу державну інформаційну систему, інтегровану з цим електронним кабінетом, користувачами якої є суб’єкт господарювання та уповноважений територіальний орган.</a:t>
            </a:r>
          </a:p>
        </p:txBody>
      </p:sp>
      <p:pic>
        <p:nvPicPr>
          <p:cNvPr id="4" name="Рисунок 3" descr="Зображення, що містить текст&#10;&#10;Автоматично згенерований опис">
            <a:extLst>
              <a:ext uri="{FF2B5EF4-FFF2-40B4-BE49-F238E27FC236}">
                <a16:creationId xmlns:a16="http://schemas.microsoft.com/office/drawing/2014/main" id="{2A633F3E-DFB3-B1D9-EF62-220BED74C6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90277" y="1134797"/>
            <a:ext cx="5242697" cy="5523171"/>
          </a:xfrm>
          <a:prstGeom prst="rect">
            <a:avLst/>
          </a:prstGeom>
          <a:ln>
            <a:solidFill>
              <a:schemeClr val="accent1"/>
            </a:solidFill>
          </a:ln>
        </p:spPr>
      </p:pic>
    </p:spTree>
    <p:extLst>
      <p:ext uri="{BB962C8B-B14F-4D97-AF65-F5344CB8AC3E}">
        <p14:creationId xmlns:p14="http://schemas.microsoft.com/office/powerpoint/2010/main" val="2109969971"/>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3121</TotalTime>
  <Words>1946</Words>
  <Application>Microsoft Office PowerPoint</Application>
  <PresentationFormat>Широкий екран</PresentationFormat>
  <Paragraphs>88</Paragraphs>
  <Slides>16</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16</vt:i4>
      </vt:variant>
    </vt:vector>
  </HeadingPairs>
  <TitlesOfParts>
    <vt:vector size="21" baseType="lpstr">
      <vt:lpstr>Arial</vt:lpstr>
      <vt:lpstr>Calibri</vt:lpstr>
      <vt:lpstr>Calibri Light</vt:lpstr>
      <vt:lpstr>Times New Roman</vt:lpstr>
      <vt:lpstr>Тема Office</vt:lpstr>
      <vt:lpstr>Основи проведення оцінки впливу на довкілля та екологічної  сертифікації у сфері виробництва будівельних матеріалів</vt:lpstr>
      <vt:lpstr>ТЕРМІНИ ТА ВИЗНАЧЕННЯ ПОНЯТЬ </vt:lpstr>
      <vt:lpstr>ТЕРМІНИ ТА ВИЗНАЧЕННЯ ПОНЯТЬ </vt:lpstr>
      <vt:lpstr>Зміст і суб’єкти оцінки впливу на довкілля</vt:lpstr>
      <vt:lpstr>Презентація PowerPoint</vt:lpstr>
      <vt:lpstr>Презентація PowerPoint</vt:lpstr>
      <vt:lpstr>Презентація PowerPoint</vt:lpstr>
      <vt:lpstr>Презентація PowerPoint</vt:lpstr>
      <vt:lpstr>Порядок ведення Єдиного реєстру з ОВД</vt:lpstr>
      <vt:lpstr>Звіт з оцінки впливу на довкілля</vt:lpstr>
      <vt:lpstr>Громадське обговорення</vt:lpstr>
      <vt:lpstr>Громадське обговорення</vt:lpstr>
      <vt:lpstr>Висновок з оцінки впливу на довкілля</vt:lpstr>
      <vt:lpstr>Висновок з оцінки впливу на довкілля</vt:lpstr>
      <vt:lpstr>Висновок з оцінки впливу на довкілля</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олег картавцев</dc:creator>
  <cp:lastModifiedBy>Svetlana Berzina</cp:lastModifiedBy>
  <cp:revision>3</cp:revision>
  <dcterms:created xsi:type="dcterms:W3CDTF">2022-09-29T12:44:46Z</dcterms:created>
  <dcterms:modified xsi:type="dcterms:W3CDTF">2022-10-12T09:45:33Z</dcterms:modified>
</cp:coreProperties>
</file>