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303584-AEA8-4607-BD12-10178BA3FF35}" v="2" dt="2022-10-03T15:41:47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113C5-752A-8812-63E9-7F5A82E17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09FB6B7-1DBC-B6DB-7846-13F40AC0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53AE0EB-8764-9233-C3B7-DB52BCCC1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C594EFE-5F0F-7C12-30F3-324E5954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ABEE3F4-E7D2-EF46-EC34-9BDACC17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46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C5AA8-5D86-8823-EAA0-D630E50F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D1D4C4B-D069-B786-AC9C-7D01BC78C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1DE16DD-0F0C-172C-4AA1-2B44CBFF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30810B1-F286-2A30-B6A2-6F669939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21B4338-582D-8C80-EBF2-9494DE26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140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B4321F5-6965-4AD4-A2AF-E471ECF41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FFC6EB4-DEAA-CD7E-D91A-5A1633A94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2902950-93F2-1309-881F-E2EAF56C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CE9F68-18DF-836C-8B2B-40B4407D2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7C992B4-7C00-B31A-810F-BCA8AAA58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73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AC6613-FE46-B927-3870-833E65EC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4EE81BD-9711-56EF-4ACB-47DF23882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B53319D-F25B-51AD-5E50-E57422DEF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6F5462D-EDE0-E733-9E06-0C0F4688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7F4C0E9-7764-AE2A-6565-EC94FCB05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900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6DDA84-FDB0-5C45-4C29-9A0BC298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F4E0D65-AE72-6DB0-19FB-616FB8F2A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DE3809E-2920-89E5-DC32-C91F30B2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6CC51F1-E9BE-E327-4738-107567ED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C05FDB-2D01-3D0E-BDED-B5CAFD9F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293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63683-F968-B734-5857-FF2F433D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A1A708E-9729-FBF6-28FC-E0A738C48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C061827-D6FA-D791-9E03-74B6CE024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BF0786D-2BC6-0169-7F25-F07458991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24D74C2-1166-19D4-1E11-8C0074C9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EBF6DA7-88CA-E991-E5FC-12385FE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26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D106A-4569-2220-936C-5FFE66DE1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81AAF87-E2BE-8110-42CC-F0F0BDD10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8E83A51-0603-21BF-6308-8DE9E18B0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A2D9E95-BD63-5BEF-5EF9-2552ADFBD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2B1DEC9-236F-5984-9964-F98067EF9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6BB72FC8-F2F4-7E11-4DCE-E614B167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E06963A-8C8A-9D32-D478-F79A4A92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24B477E-383C-6210-5839-20880761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010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F8026E-5570-7E91-366D-543EAC04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70D30F9-D32D-A422-620A-D73E5AAB3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0E2990E-2908-ABCC-200A-3DE92D2D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E76F8CEB-6F81-F6E4-B95F-FA65ECE83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20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612C9C8-5C88-7248-E9A2-8C7CA7F0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DD48337F-073C-EE09-8D52-1A56108F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12872BF-2B6B-C8ED-C2E0-7135FA94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47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76637-CFC6-7ED2-64A0-89B1BBD3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3DC2CB3-2083-4CB2-AAE8-DBFDA36D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F77F404-826C-981C-9449-334D05501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9C50974-4AA6-C983-799C-0DCEA639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26F35E9-73BA-9964-0FDD-45084DFB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5269B73-A861-BF33-7CDB-510AA3E3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5C347F-7B11-5AB5-9C97-6515548D5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2CF5B5E-4B44-DE2C-21F2-8C4FFDD2A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95756A9-BADA-3FD6-CE37-276EA3BA2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4B277D6-A308-0D8B-6954-EBEC2CCE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6C7EF05-80D6-9A2F-BDA7-CA8D7458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4AEFA09-65C0-1431-2BFD-9468C4E6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953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F024B5CA-82E6-18BF-5C43-BDB23EDDD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0636D7E-0A0F-4F6A-A9DB-790F460E6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3F7CDB5-75CC-D361-083B-87F20101B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109AA-E6BB-42DD-AC77-C9A634468D54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EE5E55-EF69-EAE3-412F-2E8D6DF3B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CF78FFD-332D-D93F-D41B-CBD15A018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1A5E-43A1-47D7-8508-8B351F814B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567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20EA0-2C20-FBD1-0C45-58DD1B35D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02918"/>
            <a:ext cx="10691191" cy="1828247"/>
          </a:xfrm>
        </p:spPr>
        <p:txBody>
          <a:bodyPr anchor="ctr">
            <a:normAutofit/>
          </a:bodyPr>
          <a:lstStyle/>
          <a:p>
            <a:r>
              <a:rPr lang="uk-UA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Основи проведення оцінки впливу на довкілля та екологічної  сертифікації у сфері виробництва будівельних матеріалів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F9B61C5-89A1-3BF6-8502-583CB0C7D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795" y="3899260"/>
            <a:ext cx="9144000" cy="979288"/>
          </a:xfrm>
        </p:spPr>
        <p:txBody>
          <a:bodyPr>
            <a:normAutofit fontScale="47500" lnSpcReduction="20000"/>
          </a:bodyPr>
          <a:lstStyle/>
          <a:p>
            <a:pPr algn="l"/>
            <a:endParaRPr lang="uk-UA" sz="3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 І ЗМІСТ МАТЕРІАЛІВ ОЦІНКИ ВПЛИВІВ НА НАВКОЛИШНЄ СЕРЕДОВИЩЕ (ОВНС) </a:t>
            </a:r>
            <a:endParaRPr lang="ru-RU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ДБН А.2.2-1:2021 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b="1" cap="smal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uk-UA" sz="1800" b="1" cap="small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539863-6B63-13C6-3AEB-0BA1A0F90C56}"/>
              </a:ext>
            </a:extLst>
          </p:cNvPr>
          <p:cNvSpPr txBox="1"/>
          <p:nvPr/>
        </p:nvSpPr>
        <p:spPr>
          <a:xfrm>
            <a:off x="838200" y="2715259"/>
            <a:ext cx="10691190" cy="8874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algn="ctr"/>
            <a:r>
              <a:rPr lang="uk-UA" sz="2400" dirty="0"/>
              <a:t>Загальні засади здійснення оцінки впливу на довкілля у сфері виробництва будівельних матеріалів</a:t>
            </a:r>
          </a:p>
        </p:txBody>
      </p:sp>
    </p:spTree>
    <p:extLst>
      <p:ext uri="{BB962C8B-B14F-4D97-AF65-F5344CB8AC3E}">
        <p14:creationId xmlns:p14="http://schemas.microsoft.com/office/powerpoint/2010/main" val="367607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0" u="none" strike="noStrike" baseline="0" dirty="0" err="1">
                <a:solidFill>
                  <a:srgbClr val="000000"/>
                </a:solidFill>
              </a:rPr>
              <a:t>Інформація</a:t>
            </a:r>
            <a:r>
              <a:rPr lang="ru-RU" sz="2800" b="1" i="0" u="none" strike="noStrike" baseline="0" dirty="0">
                <a:solidFill>
                  <a:srgbClr val="000000"/>
                </a:solidFill>
              </a:rPr>
              <a:t> про </a:t>
            </a:r>
            <a:r>
              <a:rPr lang="ru-RU" sz="2800" b="1" i="0" u="none" strike="noStrike" baseline="0" dirty="0" err="1">
                <a:solidFill>
                  <a:srgbClr val="000000"/>
                </a:solidFill>
              </a:rPr>
              <a:t>здійснену</a:t>
            </a:r>
            <a:r>
              <a:rPr lang="ru-RU" sz="2800" b="1" i="0" u="none" strike="noStrike" baseline="0" dirty="0">
                <a:solidFill>
                  <a:srgbClr val="000000"/>
                </a:solidFill>
              </a:rPr>
              <a:t> процедуру </a:t>
            </a:r>
            <a:r>
              <a:rPr lang="ru-RU" sz="2800" b="1" i="0" u="none" strike="noStrike" baseline="0" dirty="0" err="1">
                <a:solidFill>
                  <a:srgbClr val="000000"/>
                </a:solidFill>
              </a:rPr>
              <a:t>оцінки</a:t>
            </a:r>
            <a:r>
              <a:rPr lang="ru-RU" sz="2800" b="1" i="0" u="none" strike="noStrike" baseline="0" dirty="0">
                <a:solidFill>
                  <a:srgbClr val="000000"/>
                </a:solidFill>
              </a:rPr>
              <a:t> </a:t>
            </a:r>
            <a:r>
              <a:rPr lang="ru-RU" sz="2800" b="1" i="0" u="none" strike="noStrike" baseline="0" dirty="0" err="1">
                <a:solidFill>
                  <a:srgbClr val="000000"/>
                </a:solidFill>
              </a:rPr>
              <a:t>впливу</a:t>
            </a:r>
            <a:r>
              <a:rPr lang="ru-RU" sz="2800" b="1" i="0" u="none" strike="noStrike" baseline="0" dirty="0">
                <a:solidFill>
                  <a:srgbClr val="000000"/>
                </a:solidFill>
              </a:rPr>
              <a:t> на </a:t>
            </a:r>
            <a:r>
              <a:rPr lang="ru-RU" sz="2800" b="1" i="0" u="none" strike="noStrike" baseline="0" dirty="0" err="1">
                <a:solidFill>
                  <a:srgbClr val="000000"/>
                </a:solidFill>
              </a:rPr>
              <a:t>довкілля</a:t>
            </a:r>
            <a:r>
              <a:rPr lang="ru-RU" sz="2800" b="1" i="0" u="none" strike="noStrike" baseline="0" dirty="0">
                <a:solidFill>
                  <a:srgbClr val="000000"/>
                </a:solidFill>
              </a:rPr>
              <a:t> </a:t>
            </a:r>
            <a:endParaRPr lang="uk-UA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інформація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терміни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було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проведено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довкілля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endParaRPr lang="ru-RU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номер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справи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Єдиного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реєстру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довкілля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де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міститься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звіт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висновок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довкілля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копія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висновку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оцінки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довкілля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допустимість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планованої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(наводиться 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додатках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розділу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ОВНС)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66262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 err="1">
                <a:solidFill>
                  <a:srgbClr val="000000"/>
                </a:solidFill>
              </a:rPr>
              <a:t>Оцінка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впливів</a:t>
            </a:r>
            <a:r>
              <a:rPr lang="ru-RU" sz="2800" b="1" dirty="0">
                <a:solidFill>
                  <a:srgbClr val="000000"/>
                </a:solidFill>
              </a:rPr>
              <a:t> на </a:t>
            </a:r>
            <a:r>
              <a:rPr lang="ru-RU" sz="2800" b="1" dirty="0" err="1">
                <a:solidFill>
                  <a:srgbClr val="000000"/>
                </a:solidFill>
              </a:rPr>
              <a:t>навколишнє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середовище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r>
              <a:rPr lang="ru-RU" sz="2800" b="1" dirty="0" err="1">
                <a:solidFill>
                  <a:srgbClr val="000000"/>
                </a:solidFill>
              </a:rPr>
              <a:t>під</a:t>
            </a:r>
            <a:r>
              <a:rPr lang="ru-RU" sz="2800" b="1" dirty="0">
                <a:solidFill>
                  <a:srgbClr val="000000"/>
                </a:solidFill>
              </a:rPr>
              <a:t> час </a:t>
            </a:r>
            <a:r>
              <a:rPr lang="ru-RU" sz="2800" b="1" dirty="0" err="1">
                <a:solidFill>
                  <a:srgbClr val="000000"/>
                </a:solidFill>
              </a:rPr>
              <a:t>будівництва</a:t>
            </a:r>
            <a:r>
              <a:rPr lang="ru-RU" sz="2800" b="1" dirty="0">
                <a:solidFill>
                  <a:srgbClr val="000000"/>
                </a:solidFill>
              </a:rPr>
              <a:t> </a:t>
            </a:r>
            <a:endParaRPr lang="uk-UA" sz="2800" b="1" dirty="0">
              <a:solidFill>
                <a:srgbClr val="0000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Підрозділ виконується у складі розділу ОВНС з урахуванням матеріалів проекту організації будівництва відповідно до вимог ДБН А.3.1-5 і включає заходи щодо: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захисту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повітряного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середовища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боротьби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 шумом й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іншими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негативними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фізичними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охорони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поверхневих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підземних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вод; </a:t>
            </a: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охорони земель та ґрунтів;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охорони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об’єктів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рослинного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тваринного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світу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рослинних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угруповань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охорони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природоохоронних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територій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об’єктів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охорони умов життєдіяльності людини;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охорони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пам'яток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історії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культури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охорони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оточуючих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об'єктів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техногенного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середовища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96863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СФЕРА ЗАСТОСУВАННЯ </a:t>
            </a:r>
            <a:endParaRPr lang="uk-UA" sz="6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А.2.2-1:2021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встановлює вимоги до складу і змісту розділу оцінки впливів на навколишнє середовище у складі проектної документації на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нове будівництво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реконструкцію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капітальний ремонт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будівель і споруд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будь-якого призначення та їх комплексів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А.2.2-1:2021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застосовують для прийнятих проектних рішень з урахуванням обґрунтування економічних, технічних, організаційних, санітарних та інших заходів, спрямованих на забезпечення безпеки навколишнього середовища під час будівництва та експлуатації будівель і споруд будь-якого призначення та їх комплексів.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6856A-96CD-47A8-8556-03BE8F5F4798}"/>
              </a:ext>
            </a:extLst>
          </p:cNvPr>
          <p:cNvSpPr txBox="1"/>
          <p:nvPr/>
        </p:nvSpPr>
        <p:spPr>
          <a:xfrm>
            <a:off x="838200" y="3906871"/>
            <a:ext cx="103731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Метою ОВНС є визначення допустимості, доцільності і прийнятності проектних рішень, в тому числі обґрунтування екологічних, економічних, технічних, організаційних, санітарних та інших заходів з метою забезпечення охорони навколишнього природного середовища та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екололгічної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безпеки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226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ЗАГАЛЬНІ ПОЛОЖЕННЯ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6856A-96CD-47A8-8556-03BE8F5F4798}"/>
              </a:ext>
            </a:extLst>
          </p:cNvPr>
          <p:cNvSpPr txBox="1"/>
          <p:nvPr/>
        </p:nvSpPr>
        <p:spPr>
          <a:xfrm>
            <a:off x="838200" y="1690688"/>
            <a:ext cx="1037313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Для видів діяльності та об'єктів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які підлягають </a:t>
            </a:r>
            <a:r>
              <a:rPr lang="uk-UA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оцінці впливу на довкілля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(ОВД) відповідно до вимог Закону України “Про оцінку впливу на довкілля”,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розроблення матеріалів ОВНС виконується з використанням матеріалів звіту про оцінку впливу на довкілля відповідно в повному обсязі.</a:t>
            </a:r>
          </a:p>
          <a:p>
            <a:endParaRPr lang="uk-UA" sz="18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Для інших видів діяльності та об'єктів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матеріали ОВНС розробляються відповідно в скороченому обсязі, який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визначається замовником і виконавцем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при складанні завдання на розроблення матеріалів ОВНС, виходячи з переліку і характеристик очікуваних видів впливів планованої діяльності на компоненти навколишнього природного середовища: клімат і мікроклімат; повітряне середовище; геологічне середовище; водне середовище; ґрунти; рослинний і тваринний світ, заповідні об'єкти. </a:t>
            </a:r>
          </a:p>
          <a:p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Матеріали ОВНС та розрахункові обґрунтування з підтвердженням достовірності вихідних даних, що були застосовані при виконанні розрахунків,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включаються до складу </a:t>
            </a:r>
            <a:r>
              <a:rPr lang="uk-UA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затверджувальної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частини проектної документації.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92357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НОРМАТИВНІ ПОСИЛАННЯ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Закон України “Про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довкілля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А.2.1-1-2008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Інженерні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вишукування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будівництва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А.2.2-3-2014 Склад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зміст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проектної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документації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будівництво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А.3.1-5:2016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Організація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будівельного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виробництва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В.1.1-7:2016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Пожежна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безпека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об'єктів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будівництва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Загальні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вимоги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ДБН В.1.2-4:2019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Інженерно-технічні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заходи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цивільного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захисту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ДСТУ 8773:2018 Склад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зміст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розділу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інженерно-технічних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заходів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цивільного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захисту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проектної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документації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будівництво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об’єктів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положення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ДСТУ 8855:2019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класу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наслідків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відповідальності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  <a:p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Методичні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рекомендації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МР 2.2.12-142-2007 “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ризику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здоров’я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населення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забруднення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атмосферного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повітря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”,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затверджених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наказом МОЗ України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13.04.07 р. № 184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549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ТЕРМІНИ ТА ВИЗНАЧЕННЯ ПОНЯТЬ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оцінка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впливів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навколишнє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(ОВНС) </a:t>
            </a:r>
            <a:endParaRPr lang="ru-RU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Визначення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масштабів і рівнів впливів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планованої діяльності на </a:t>
            </a:r>
            <a:r>
              <a:rPr lang="uk-UA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навколишнє середовище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заходів щодо запобігання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або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зменшення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цих впливів, а також прийнятності проектних рішень з </a:t>
            </a:r>
            <a:r>
              <a:rPr lang="uk-UA" sz="18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точки зору потреб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охорони довкілля та вимог екологічної безпеки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навколишнє середовище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Сукупність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природних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соціальних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включаючи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життєдіяльності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людини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техногенних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умов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існування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FF0000"/>
                </a:solidFill>
                <a:latin typeface="Arial" panose="020B0604020202020204" pitchFamily="34" charset="0"/>
              </a:rPr>
              <a:t>людського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суспільства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навколишнє природне середовище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Сукупність природних і природно-соціальних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умов та процесів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природні ресурси, як залучені в господарський обіг, так і </a:t>
            </a:r>
            <a:r>
              <a:rPr lang="uk-UA" sz="18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невикористовувані в економіці в даний період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(земля, надра, води, атмосферне повітря, ліс та інша рослинність, тваринний світ), ландшафти та інші природні комплекси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117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ТЕРМІНИ ТА ВИЗНАЧЕННЯ ПОНЯТЬ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навколишнє соціальне середовище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Сукупність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соціально-побутових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умов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життєдіяльності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населення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соціально-економічних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відносин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між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людьми,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групами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людей, 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між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ними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створюваними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ними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матеріальними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духовними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цінностями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середовище життєдіяльності людини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Навколишнє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FF0000"/>
                </a:solidFill>
                <a:latin typeface="Arial" panose="020B0604020202020204" pitchFamily="34" charset="0"/>
              </a:rPr>
              <a:t>території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населених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пунктів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курортних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рекреаційних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зон,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водні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об'єкти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призначені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господарсько-питного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рекреаційного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використання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землі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сільгоспугідь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навколишнє техногенне середовище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Штучно створена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частина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навколишнього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середовища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технічних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природних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елементів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923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ТЕРМІНИ ТА ВИЗНАЧЕННЯ ПОНЯТЬ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об'єкти впливу (реципієнти)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Об'єкти і </a:t>
            </a:r>
            <a:r>
              <a:rPr lang="uk-UA" sz="1800" b="0" i="1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компоненти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uk-UA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навколишнього середовища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чи їх окремі елементи, на які здійснюється </a:t>
            </a:r>
            <a:r>
              <a:rPr lang="uk-UA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вплив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планованої діяльності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джерела впливу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Техногенні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природні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об'єкти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їх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частини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процеси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явища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впливають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навколишнє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вплив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Привнесення в навколишнє середовище чи вилучення з нього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будь-якої матеріальної субстанції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або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інші дії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що викликають зміни його стану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вплив нормативний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Вплив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на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навколишнє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здійснюється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припустимих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межах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і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викликає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понаднормативних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змін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92400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ТЕРМІНИ ТА ВИЗНАЧЕННЯ ПОНЯТЬ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стан нормативний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Стан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території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акваторії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), за якого кількісні і якісні характеристики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компонентів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uk-UA" sz="180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навколишнього середовища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відповідають існуючим нормам і вимогам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фон прогнозований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Прогнозна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оцінка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стану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навколишнього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середовища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розрахунковий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період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урахуванням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змін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інших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характеристик, але без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урахування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планованої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стан прогнозований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Прогнозна оцінка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стану </a:t>
            </a:r>
            <a:r>
              <a:rPr lang="uk-UA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навколишнього середовища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 розрахунковий період із урахуванням змін інфраструктури та інших характеристик та реалізації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планованої діяльності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77626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E512C-A9DD-91CB-9DE3-2AAC62FE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ТЕРМІНИ ТА ВИЗНАЧЕННЯ ПОНЯТЬ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C57023-AB05-020B-FA8F-AC116295B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ризик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Ступінь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імовірності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певного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негативного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на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навколишнє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відбутись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певний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час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певних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обставин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планованої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1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діяльності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зона впливу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Певний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простір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район,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територія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характеризуються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спільними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ознаками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безпосереднього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тих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чи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інших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чинників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навколишнє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FF"/>
                </a:solidFill>
                <a:latin typeface="Arial" panose="020B0604020202020204" pitchFamily="34" charset="0"/>
              </a:rPr>
              <a:t>середовище</a:t>
            </a:r>
            <a:r>
              <a:rPr lang="ru-RU" sz="18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межі зони впливу </a:t>
            </a:r>
            <a:endParaRPr lang="uk-UA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Межі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регламентуються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відповідними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законодавчими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нормативними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актами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визначаються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за результатами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відповідних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досліджень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457051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978</Words>
  <Application>Microsoft Office PowerPoint</Application>
  <PresentationFormat>Широкий екран</PresentationFormat>
  <Paragraphs>78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Основи проведення оцінки впливу на довкілля та екологічної  сертифікації у сфері виробництва будівельних матеріалів</vt:lpstr>
      <vt:lpstr>СФЕРА ЗАСТОСУВАННЯ </vt:lpstr>
      <vt:lpstr>ЗАГАЛЬНІ ПОЛОЖЕННЯ  </vt:lpstr>
      <vt:lpstr>НОРМАТИВНІ ПОСИЛАННЯ </vt:lpstr>
      <vt:lpstr>ТЕРМІНИ ТА ВИЗНАЧЕННЯ ПОНЯТЬ </vt:lpstr>
      <vt:lpstr>ТЕРМІНИ ТА ВИЗНАЧЕННЯ ПОНЯТЬ </vt:lpstr>
      <vt:lpstr>ТЕРМІНИ ТА ВИЗНАЧЕННЯ ПОНЯТЬ </vt:lpstr>
      <vt:lpstr>ТЕРМІНИ ТА ВИЗНАЧЕННЯ ПОНЯТЬ </vt:lpstr>
      <vt:lpstr>ТЕРМІНИ ТА ВИЗНАЧЕННЯ ПОНЯТЬ </vt:lpstr>
      <vt:lpstr>Інформація про здійснену процедуру оцінки впливу на довкілля </vt:lpstr>
      <vt:lpstr>Оцінка впливів на навколишнє середовище під час будівництва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олег картавцев</dc:creator>
  <cp:lastModifiedBy>Svetlana Berzina</cp:lastModifiedBy>
  <cp:revision>2</cp:revision>
  <dcterms:created xsi:type="dcterms:W3CDTF">2022-09-29T12:44:46Z</dcterms:created>
  <dcterms:modified xsi:type="dcterms:W3CDTF">2022-10-12T09:46:04Z</dcterms:modified>
</cp:coreProperties>
</file>